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61" r:id="rId2"/>
    <p:sldId id="257" r:id="rId3"/>
    <p:sldId id="258" r:id="rId4"/>
    <p:sldId id="259" r:id="rId5"/>
    <p:sldId id="260" r:id="rId6"/>
    <p:sldId id="262"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76A6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23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E0F17-1C58-4133-AC30-994F4371B223}" type="datetimeFigureOut">
              <a:rPr lang="en-GB" smtClean="0"/>
              <a:t>18/07/2022</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83F8C-BC2D-454F-A03E-249C376C9FE3}" type="slidenum">
              <a:rPr lang="en-GB" smtClean="0"/>
              <a:t>‹#›</a:t>
            </a:fld>
            <a:endParaRPr lang="en-GB"/>
          </a:p>
        </p:txBody>
      </p:sp>
    </p:spTree>
    <p:extLst>
      <p:ext uri="{BB962C8B-B14F-4D97-AF65-F5344CB8AC3E}">
        <p14:creationId xmlns:p14="http://schemas.microsoft.com/office/powerpoint/2010/main" val="14760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teamwrk360.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amwrk360.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929F7D-3FCB-4D4C-8776-D5652F8171DA}" type="slidenum">
              <a:rPr lang="en-GB" smtClean="0"/>
              <a:t>‹#›</a:t>
            </a:fld>
            <a:endParaRPr lang="en-GB"/>
          </a:p>
        </p:txBody>
      </p:sp>
    </p:spTree>
    <p:extLst>
      <p:ext uri="{BB962C8B-B14F-4D97-AF65-F5344CB8AC3E}">
        <p14:creationId xmlns:p14="http://schemas.microsoft.com/office/powerpoint/2010/main" val="208625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54846-4788-472E-838D-1726A6438474}" type="datetime1">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929F7D-3FCB-4D4C-8776-D5652F8171DA}" type="slidenum">
              <a:rPr lang="en-GB" smtClean="0"/>
              <a:t>‹#›</a:t>
            </a:fld>
            <a:endParaRPr lang="en-GB"/>
          </a:p>
        </p:txBody>
      </p:sp>
      <p:pic>
        <p:nvPicPr>
          <p:cNvPr id="7" name="Picture 6" descr="Shape, logo, arrow&#10;&#10;Description automatically generated">
            <a:hlinkClick r:id="rId2"/>
            <a:extLst>
              <a:ext uri="{FF2B5EF4-FFF2-40B4-BE49-F238E27FC236}">
                <a16:creationId xmlns:a16="http://schemas.microsoft.com/office/drawing/2014/main" id="{46A36004-88D3-64E3-21A2-369694163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296929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377A6-EF3E-4712-AB3B-BC3E7153C0CC}" type="datetime1">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929F7D-3FCB-4D4C-8776-D5652F8171DA}" type="slidenum">
              <a:rPr lang="en-GB" smtClean="0"/>
              <a:t>‹#›</a:t>
            </a:fld>
            <a:endParaRPr lang="en-GB"/>
          </a:p>
        </p:txBody>
      </p:sp>
      <p:pic>
        <p:nvPicPr>
          <p:cNvPr id="7" name="Picture 6" descr="Shape, logo, arrow&#10;&#10;Description automatically generated">
            <a:hlinkClick r:id="rId2"/>
            <a:extLst>
              <a:ext uri="{FF2B5EF4-FFF2-40B4-BE49-F238E27FC236}">
                <a16:creationId xmlns:a16="http://schemas.microsoft.com/office/drawing/2014/main" id="{00B2052E-F9A2-24BD-E23F-BAD4982CE7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155186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317C8-0349-4044-B7B5-670A63191CCA}" type="datetime1">
              <a:rPr lang="en-GB" smtClean="0"/>
              <a:t>18/07/2022</a:t>
            </a:fld>
            <a:endParaRPr lang="en-GB"/>
          </a:p>
        </p:txBody>
      </p:sp>
      <p:sp>
        <p:nvSpPr>
          <p:cNvPr id="5" name="Footer Placeholder 4"/>
          <p:cNvSpPr>
            <a:spLocks noGrp="1"/>
          </p:cNvSpPr>
          <p:nvPr>
            <p:ph type="ftr" sz="quarter" idx="11"/>
          </p:nvPr>
        </p:nvSpPr>
        <p:spPr>
          <a:xfrm>
            <a:off x="2528888" y="7074600"/>
            <a:ext cx="2314575" cy="486833"/>
          </a:xfrm>
        </p:spPr>
        <p:txBody>
          <a:bodyPr/>
          <a:lstStyle/>
          <a:p>
            <a:endParaRPr lang="en-GB" dirty="0"/>
          </a:p>
        </p:txBody>
      </p:sp>
      <p:sp>
        <p:nvSpPr>
          <p:cNvPr id="6" name="Slide Number Placeholder 5"/>
          <p:cNvSpPr>
            <a:spLocks noGrp="1"/>
          </p:cNvSpPr>
          <p:nvPr>
            <p:ph type="sldNum" sz="quarter" idx="12"/>
          </p:nvPr>
        </p:nvSpPr>
        <p:spPr/>
        <p:txBody>
          <a:bodyPr/>
          <a:lstStyle/>
          <a:p>
            <a:fld id="{10929F7D-3FCB-4D4C-8776-D5652F8171DA}" type="slidenum">
              <a:rPr lang="en-GB" smtClean="0"/>
              <a:t>‹#›</a:t>
            </a:fld>
            <a:endParaRPr lang="en-GB"/>
          </a:p>
        </p:txBody>
      </p:sp>
      <p:pic>
        <p:nvPicPr>
          <p:cNvPr id="7" name="Picture 6" descr="Shape, logo, arrow&#10;&#10;Description automatically generated">
            <a:hlinkClick r:id="rId2"/>
            <a:extLst>
              <a:ext uri="{FF2B5EF4-FFF2-40B4-BE49-F238E27FC236}">
                <a16:creationId xmlns:a16="http://schemas.microsoft.com/office/drawing/2014/main" id="{B97643BE-BAC3-9967-55CA-8CB947B97A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264002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BB242-4EB2-44AA-B19B-6F5BDCE50FD0}" type="datetime1">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929F7D-3FCB-4D4C-8776-D5652F8171DA}" type="slidenum">
              <a:rPr lang="en-GB" smtClean="0"/>
              <a:t>‹#›</a:t>
            </a:fld>
            <a:endParaRPr lang="en-GB"/>
          </a:p>
        </p:txBody>
      </p:sp>
      <p:pic>
        <p:nvPicPr>
          <p:cNvPr id="7" name="Picture 6" descr="Shape, logo, arrow&#10;&#10;Description automatically generated">
            <a:hlinkClick r:id="rId2"/>
            <a:extLst>
              <a:ext uri="{FF2B5EF4-FFF2-40B4-BE49-F238E27FC236}">
                <a16:creationId xmlns:a16="http://schemas.microsoft.com/office/drawing/2014/main" id="{430F430C-049F-01A7-0150-896597C419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26836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63560B-3AF8-449D-BCC7-7D753BF8BCE5}" type="datetime1">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929F7D-3FCB-4D4C-8776-D5652F8171DA}" type="slidenum">
              <a:rPr lang="en-GB" smtClean="0"/>
              <a:t>‹#›</a:t>
            </a:fld>
            <a:endParaRPr lang="en-GB"/>
          </a:p>
        </p:txBody>
      </p:sp>
      <p:pic>
        <p:nvPicPr>
          <p:cNvPr id="8" name="Picture 7" descr="Shape, logo, arrow&#10;&#10;Description automatically generated">
            <a:hlinkClick r:id="rId2"/>
            <a:extLst>
              <a:ext uri="{FF2B5EF4-FFF2-40B4-BE49-F238E27FC236}">
                <a16:creationId xmlns:a16="http://schemas.microsoft.com/office/drawing/2014/main" id="{CD0B0B3E-D472-9269-890B-52E4EC6000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307509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5FDE89-1881-4649-8ADC-B8612E1DC8F2}" type="datetime1">
              <a:rPr lang="en-GB" smtClean="0"/>
              <a:t>18/07/2022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929F7D-3FCB-4D4C-8776-D5652F8171DA}" type="slidenum">
              <a:rPr lang="en-GB" smtClean="0"/>
              <a:t>‹#›</a:t>
            </a:fld>
            <a:endParaRPr lang="en-GB"/>
          </a:p>
        </p:txBody>
      </p:sp>
      <p:pic>
        <p:nvPicPr>
          <p:cNvPr id="10" name="Picture 9" descr="Shape, logo, arrow&#10;&#10;Description automatically generated">
            <a:hlinkClick r:id="rId2"/>
            <a:extLst>
              <a:ext uri="{FF2B5EF4-FFF2-40B4-BE49-F238E27FC236}">
                <a16:creationId xmlns:a16="http://schemas.microsoft.com/office/drawing/2014/main" id="{C47DA4E6-AE93-A8E4-D6A7-A61A71F56C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226741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426CDD-0EAC-43E2-AA46-AAD43CE0D0BB}" type="datetime1">
              <a:rPr lang="en-GB" smtClean="0"/>
              <a:t>18/07/2022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929F7D-3FCB-4D4C-8776-D5652F8171DA}" type="slidenum">
              <a:rPr lang="en-GB" smtClean="0"/>
              <a:t>‹#›</a:t>
            </a:fld>
            <a:endParaRPr lang="en-GB"/>
          </a:p>
        </p:txBody>
      </p:sp>
      <p:pic>
        <p:nvPicPr>
          <p:cNvPr id="6" name="Picture 5" descr="Shape, logo, arrow&#10;&#10;Description automatically generated">
            <a:hlinkClick r:id="rId2"/>
            <a:extLst>
              <a:ext uri="{FF2B5EF4-FFF2-40B4-BE49-F238E27FC236}">
                <a16:creationId xmlns:a16="http://schemas.microsoft.com/office/drawing/2014/main" id="{DC9F7AE5-7D85-BF80-9167-8A357E4655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222630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DFAF-D7A2-4370-A1CE-6DED9C809775}" type="datetime1">
              <a:rPr lang="en-GB" smtClean="0"/>
              <a:t>18/07/2022</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0929F7D-3FCB-4D4C-8776-D5652F8171DA}" type="slidenum">
              <a:rPr lang="en-GB" smtClean="0"/>
              <a:t>‹#›</a:t>
            </a:fld>
            <a:endParaRPr lang="en-GB"/>
          </a:p>
        </p:txBody>
      </p:sp>
      <p:pic>
        <p:nvPicPr>
          <p:cNvPr id="6" name="Picture 5" descr="Shape, logo, arrow&#10;&#10;Description automatically generated">
            <a:extLst>
              <a:ext uri="{FF2B5EF4-FFF2-40B4-BE49-F238E27FC236}">
                <a16:creationId xmlns:a16="http://schemas.microsoft.com/office/drawing/2014/main" id="{AE92E463-6291-C003-5619-90E4ED4C6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7092" y="8428879"/>
            <a:ext cx="1543815" cy="533090"/>
          </a:xfrm>
          <a:prstGeom prst="rect">
            <a:avLst/>
          </a:prstGeom>
        </p:spPr>
      </p:pic>
      <p:pic>
        <p:nvPicPr>
          <p:cNvPr id="7" name="Picture 6" descr="Shape, logo, arrow&#10;&#10;Description automatically generated">
            <a:hlinkClick r:id="rId3"/>
            <a:extLst>
              <a:ext uri="{FF2B5EF4-FFF2-40B4-BE49-F238E27FC236}">
                <a16:creationId xmlns:a16="http://schemas.microsoft.com/office/drawing/2014/main" id="{BD2782C0-3382-67D4-8E47-DEA9F9C91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332879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C03C74-3C7E-4EA2-A60E-F309DF23C56D}" type="datetime1">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929F7D-3FCB-4D4C-8776-D5652F8171DA}" type="slidenum">
              <a:rPr lang="en-GB" smtClean="0"/>
              <a:t>‹#›</a:t>
            </a:fld>
            <a:endParaRPr lang="en-GB"/>
          </a:p>
        </p:txBody>
      </p:sp>
      <p:pic>
        <p:nvPicPr>
          <p:cNvPr id="8" name="Picture 7" descr="Shape, logo, arrow&#10;&#10;Description automatically generated">
            <a:hlinkClick r:id="rId2"/>
            <a:extLst>
              <a:ext uri="{FF2B5EF4-FFF2-40B4-BE49-F238E27FC236}">
                <a16:creationId xmlns:a16="http://schemas.microsoft.com/office/drawing/2014/main" id="{2D65F28C-F64F-1828-B338-401DF02195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64986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135D5E-5049-4FE6-9861-97D701F60672}" type="datetime1">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929F7D-3FCB-4D4C-8776-D5652F8171DA}" type="slidenum">
              <a:rPr lang="en-GB" smtClean="0"/>
              <a:t>‹#›</a:t>
            </a:fld>
            <a:endParaRPr lang="en-GB"/>
          </a:p>
        </p:txBody>
      </p:sp>
      <p:pic>
        <p:nvPicPr>
          <p:cNvPr id="8" name="Picture 7" descr="Shape, logo, arrow&#10;&#10;Description automatically generated">
            <a:hlinkClick r:id="rId2"/>
            <a:extLst>
              <a:ext uri="{FF2B5EF4-FFF2-40B4-BE49-F238E27FC236}">
                <a16:creationId xmlns:a16="http://schemas.microsoft.com/office/drawing/2014/main" id="{C398BC3B-D5AB-983A-8DD6-A6B7B711A3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10" y="8475136"/>
            <a:ext cx="1437406" cy="496347"/>
          </a:xfrm>
          <a:prstGeom prst="rect">
            <a:avLst/>
          </a:prstGeom>
        </p:spPr>
      </p:pic>
    </p:spTree>
    <p:extLst>
      <p:ext uri="{BB962C8B-B14F-4D97-AF65-F5344CB8AC3E}">
        <p14:creationId xmlns:p14="http://schemas.microsoft.com/office/powerpoint/2010/main" val="80596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52F723A-0883-4873-B343-D007C96DF9D9}" type="datetime1">
              <a:rPr lang="en-GB" smtClean="0"/>
              <a:t>18/07/2022</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0929F7D-3FCB-4D4C-8776-D5652F8171DA}" type="slidenum">
              <a:rPr lang="en-GB" smtClean="0"/>
              <a:t>‹#›</a:t>
            </a:fld>
            <a:endParaRPr lang="en-GB"/>
          </a:p>
        </p:txBody>
      </p:sp>
    </p:spTree>
    <p:extLst>
      <p:ext uri="{BB962C8B-B14F-4D97-AF65-F5344CB8AC3E}">
        <p14:creationId xmlns:p14="http://schemas.microsoft.com/office/powerpoint/2010/main" val="35783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7D8D-DB83-A9C9-779A-59C6D8FE48C9}"/>
              </a:ext>
            </a:extLst>
          </p:cNvPr>
          <p:cNvSpPr>
            <a:spLocks noGrp="1"/>
          </p:cNvSpPr>
          <p:nvPr>
            <p:ph type="ctrTitle"/>
          </p:nvPr>
        </p:nvSpPr>
        <p:spPr>
          <a:xfrm>
            <a:off x="514350" y="1074044"/>
            <a:ext cx="5829300" cy="1363947"/>
          </a:xfrm>
        </p:spPr>
        <p:txBody>
          <a:bodyPr/>
          <a:lstStyle/>
          <a:p>
            <a:r>
              <a:rPr lang="en-GB" dirty="0">
                <a:latin typeface="Arial" panose="020B0604020202020204" pitchFamily="34" charset="0"/>
                <a:cs typeface="Arial" panose="020B0604020202020204" pitchFamily="34" charset="0"/>
              </a:rPr>
              <a:t>SWOT ANALYSIS WORKSHEET</a:t>
            </a:r>
          </a:p>
        </p:txBody>
      </p:sp>
      <p:sp>
        <p:nvSpPr>
          <p:cNvPr id="3" name="Subtitle 2">
            <a:extLst>
              <a:ext uri="{FF2B5EF4-FFF2-40B4-BE49-F238E27FC236}">
                <a16:creationId xmlns:a16="http://schemas.microsoft.com/office/drawing/2014/main" id="{331F7DC4-FED4-5DA0-85F2-2CDF270372D1}"/>
              </a:ext>
            </a:extLst>
          </p:cNvPr>
          <p:cNvSpPr>
            <a:spLocks noGrp="1"/>
          </p:cNvSpPr>
          <p:nvPr>
            <p:ph type="subTitle" idx="1"/>
          </p:nvPr>
        </p:nvSpPr>
        <p:spPr>
          <a:xfrm>
            <a:off x="857250" y="2714539"/>
            <a:ext cx="5143500" cy="2207683"/>
          </a:xfrm>
        </p:spPr>
        <p:txBody>
          <a:bodyPr/>
          <a:lstStyle/>
          <a:p>
            <a:r>
              <a:rPr lang="en-GB" dirty="0"/>
              <a:t>Created by</a:t>
            </a:r>
          </a:p>
        </p:txBody>
      </p:sp>
      <p:grpSp>
        <p:nvGrpSpPr>
          <p:cNvPr id="29" name="Group 28">
            <a:extLst>
              <a:ext uri="{FF2B5EF4-FFF2-40B4-BE49-F238E27FC236}">
                <a16:creationId xmlns:a16="http://schemas.microsoft.com/office/drawing/2014/main" id="{BBB0D06B-146A-08E2-85C8-BAFE62658C4F}"/>
              </a:ext>
            </a:extLst>
          </p:cNvPr>
          <p:cNvGrpSpPr/>
          <p:nvPr/>
        </p:nvGrpSpPr>
        <p:grpSpPr>
          <a:xfrm>
            <a:off x="1426196" y="4425139"/>
            <a:ext cx="4006362" cy="3962401"/>
            <a:chOff x="1490295" y="4530969"/>
            <a:chExt cx="4006362" cy="3962401"/>
          </a:xfrm>
        </p:grpSpPr>
        <p:sp>
          <p:nvSpPr>
            <p:cNvPr id="9" name="Rectangle 8">
              <a:extLst>
                <a:ext uri="{FF2B5EF4-FFF2-40B4-BE49-F238E27FC236}">
                  <a16:creationId xmlns:a16="http://schemas.microsoft.com/office/drawing/2014/main" id="{0A8373B5-BAEB-9DC2-76DA-B657AC0E13D9}"/>
                </a:ext>
              </a:extLst>
            </p:cNvPr>
            <p:cNvSpPr/>
            <p:nvPr/>
          </p:nvSpPr>
          <p:spPr>
            <a:xfrm>
              <a:off x="3071445" y="5113133"/>
              <a:ext cx="844062" cy="156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00B7BAA-03F1-E928-7104-A66AE5958B06}"/>
                </a:ext>
              </a:extLst>
            </p:cNvPr>
            <p:cNvSpPr/>
            <p:nvPr/>
          </p:nvSpPr>
          <p:spPr>
            <a:xfrm>
              <a:off x="3071445" y="7660909"/>
              <a:ext cx="844062" cy="1563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3BCDA59-B4F0-8C1B-5255-8BAE3CF02223}"/>
                </a:ext>
              </a:extLst>
            </p:cNvPr>
            <p:cNvSpPr/>
            <p:nvPr/>
          </p:nvSpPr>
          <p:spPr>
            <a:xfrm rot="5400000">
              <a:off x="1858839" y="6433974"/>
              <a:ext cx="844062" cy="1563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FB54A81-A592-62BD-DB0F-DB9DE89DCE65}"/>
                </a:ext>
              </a:extLst>
            </p:cNvPr>
            <p:cNvSpPr/>
            <p:nvPr/>
          </p:nvSpPr>
          <p:spPr>
            <a:xfrm rot="5400000">
              <a:off x="4284051" y="6457421"/>
              <a:ext cx="844062" cy="1563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EFC05C1-79F1-0C69-6335-9474FA4274C0}"/>
                </a:ext>
              </a:extLst>
            </p:cNvPr>
            <p:cNvSpPr/>
            <p:nvPr/>
          </p:nvSpPr>
          <p:spPr>
            <a:xfrm>
              <a:off x="3915507" y="4530969"/>
              <a:ext cx="1581150" cy="1559169"/>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2AD2BC0-2C11-D7F8-C609-9E408245C757}"/>
                </a:ext>
              </a:extLst>
            </p:cNvPr>
            <p:cNvSpPr/>
            <p:nvPr/>
          </p:nvSpPr>
          <p:spPr>
            <a:xfrm>
              <a:off x="3915507" y="6934200"/>
              <a:ext cx="1581150" cy="1559169"/>
            </a:xfrm>
            <a:prstGeom prst="ellipse">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9980BF5-C0F5-3CB0-511A-E424940CBE46}"/>
                </a:ext>
              </a:extLst>
            </p:cNvPr>
            <p:cNvSpPr/>
            <p:nvPr/>
          </p:nvSpPr>
          <p:spPr>
            <a:xfrm>
              <a:off x="1490295" y="6934201"/>
              <a:ext cx="1581150" cy="1559169"/>
            </a:xfrm>
            <a:prstGeom prst="ellipse">
              <a:avLst/>
            </a:prstGeom>
            <a:no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5922311-7428-EB2A-AB29-EEF94FD4FC23}"/>
                </a:ext>
              </a:extLst>
            </p:cNvPr>
            <p:cNvSpPr/>
            <p:nvPr/>
          </p:nvSpPr>
          <p:spPr>
            <a:xfrm>
              <a:off x="1490295" y="4530969"/>
              <a:ext cx="1581150" cy="1559169"/>
            </a:xfrm>
            <a:prstGeom prst="ellipse">
              <a:avLst/>
            </a:prstGeom>
            <a:noFill/>
            <a:ln w="1270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35EC4C-9CBD-3496-F3B1-5C059A264E25}"/>
                </a:ext>
              </a:extLst>
            </p:cNvPr>
            <p:cNvSpPr txBox="1"/>
            <p:nvPr/>
          </p:nvSpPr>
          <p:spPr>
            <a:xfrm>
              <a:off x="1910861" y="4779277"/>
              <a:ext cx="844062" cy="1015663"/>
            </a:xfrm>
            <a:prstGeom prst="rect">
              <a:avLst/>
            </a:prstGeom>
            <a:noFill/>
          </p:spPr>
          <p:txBody>
            <a:bodyPr wrap="square" rtlCol="0">
              <a:spAutoFit/>
            </a:bodyPr>
            <a:lstStyle/>
            <a:p>
              <a:r>
                <a:rPr lang="en-GB" sz="6000" b="1" dirty="0">
                  <a:solidFill>
                    <a:schemeClr val="accent5">
                      <a:lumMod val="75000"/>
                    </a:schemeClr>
                  </a:solidFill>
                  <a:latin typeface="Arial" panose="020B0604020202020204" pitchFamily="34" charset="0"/>
                  <a:cs typeface="Arial" panose="020B0604020202020204" pitchFamily="34" charset="0"/>
                </a:rPr>
                <a:t>S</a:t>
              </a:r>
            </a:p>
          </p:txBody>
        </p:sp>
        <p:sp>
          <p:nvSpPr>
            <p:cNvPr id="21" name="TextBox 20">
              <a:extLst>
                <a:ext uri="{FF2B5EF4-FFF2-40B4-BE49-F238E27FC236}">
                  <a16:creationId xmlns:a16="http://schemas.microsoft.com/office/drawing/2014/main" id="{A36567A8-B69D-0357-1662-F3D60E67F6E9}"/>
                </a:ext>
              </a:extLst>
            </p:cNvPr>
            <p:cNvSpPr txBox="1"/>
            <p:nvPr/>
          </p:nvSpPr>
          <p:spPr>
            <a:xfrm>
              <a:off x="4337538" y="7205951"/>
              <a:ext cx="844062" cy="1015663"/>
            </a:xfrm>
            <a:prstGeom prst="rect">
              <a:avLst/>
            </a:prstGeom>
            <a:noFill/>
          </p:spPr>
          <p:txBody>
            <a:bodyPr wrap="square" rtlCol="0">
              <a:spAutoFit/>
            </a:bodyPr>
            <a:lstStyle/>
            <a:p>
              <a:r>
                <a:rPr lang="en-GB" sz="6000" b="1" dirty="0">
                  <a:solidFill>
                    <a:srgbClr val="C00000"/>
                  </a:solidFill>
                  <a:latin typeface="Arial" panose="020B0604020202020204" pitchFamily="34" charset="0"/>
                  <a:cs typeface="Arial" panose="020B0604020202020204" pitchFamily="34" charset="0"/>
                </a:rPr>
                <a:t>O</a:t>
              </a:r>
            </a:p>
          </p:txBody>
        </p:sp>
        <p:sp>
          <p:nvSpPr>
            <p:cNvPr id="22" name="TextBox 21">
              <a:extLst>
                <a:ext uri="{FF2B5EF4-FFF2-40B4-BE49-F238E27FC236}">
                  <a16:creationId xmlns:a16="http://schemas.microsoft.com/office/drawing/2014/main" id="{E2F30E93-CA98-3B8C-1E56-D1EAC3B2CB19}"/>
                </a:ext>
              </a:extLst>
            </p:cNvPr>
            <p:cNvSpPr txBox="1"/>
            <p:nvPr/>
          </p:nvSpPr>
          <p:spPr>
            <a:xfrm>
              <a:off x="1937034" y="7205952"/>
              <a:ext cx="844062" cy="1015663"/>
            </a:xfrm>
            <a:prstGeom prst="rect">
              <a:avLst/>
            </a:prstGeom>
            <a:noFill/>
          </p:spPr>
          <p:txBody>
            <a:bodyPr wrap="square" rtlCol="0">
              <a:spAutoFit/>
            </a:bodyPr>
            <a:lstStyle/>
            <a:p>
              <a:r>
                <a:rPr lang="en-GB" sz="6000" b="1" dirty="0">
                  <a:solidFill>
                    <a:schemeClr val="accent6">
                      <a:lumMod val="75000"/>
                    </a:schemeClr>
                  </a:solidFill>
                  <a:latin typeface="Arial" panose="020B0604020202020204" pitchFamily="34" charset="0"/>
                  <a:cs typeface="Arial" panose="020B0604020202020204" pitchFamily="34" charset="0"/>
                </a:rPr>
                <a:t>T</a:t>
              </a:r>
            </a:p>
          </p:txBody>
        </p:sp>
        <p:sp>
          <p:nvSpPr>
            <p:cNvPr id="23" name="TextBox 22">
              <a:extLst>
                <a:ext uri="{FF2B5EF4-FFF2-40B4-BE49-F238E27FC236}">
                  <a16:creationId xmlns:a16="http://schemas.microsoft.com/office/drawing/2014/main" id="{68FC4CBC-CE11-2A2D-2C79-831C67612C9A}"/>
                </a:ext>
              </a:extLst>
            </p:cNvPr>
            <p:cNvSpPr txBox="1"/>
            <p:nvPr/>
          </p:nvSpPr>
          <p:spPr>
            <a:xfrm>
              <a:off x="4232029" y="4779276"/>
              <a:ext cx="844062" cy="1015663"/>
            </a:xfrm>
            <a:prstGeom prst="rect">
              <a:avLst/>
            </a:prstGeom>
            <a:noFill/>
          </p:spPr>
          <p:txBody>
            <a:bodyPr wrap="square" rtlCol="0">
              <a:spAutoFit/>
            </a:bodyPr>
            <a:lstStyle/>
            <a:p>
              <a:r>
                <a:rPr lang="en-GB" sz="6000" b="1" dirty="0">
                  <a:solidFill>
                    <a:srgbClr val="FFC000"/>
                  </a:solidFill>
                  <a:latin typeface="Arial" panose="020B0604020202020204" pitchFamily="34" charset="0"/>
                  <a:cs typeface="Arial" panose="020B0604020202020204" pitchFamily="34" charset="0"/>
                </a:rPr>
                <a:t>W</a:t>
              </a:r>
            </a:p>
          </p:txBody>
        </p:sp>
      </p:grpSp>
      <p:cxnSp>
        <p:nvCxnSpPr>
          <p:cNvPr id="24" name="Straight Connector 23">
            <a:extLst>
              <a:ext uri="{FF2B5EF4-FFF2-40B4-BE49-F238E27FC236}">
                <a16:creationId xmlns:a16="http://schemas.microsoft.com/office/drawing/2014/main" id="{3CC6FF65-4C94-2CDF-8AA0-ED1545890EF4}"/>
              </a:ext>
            </a:extLst>
          </p:cNvPr>
          <p:cNvCxnSpPr/>
          <p:nvPr/>
        </p:nvCxnSpPr>
        <p:spPr>
          <a:xfrm>
            <a:off x="1195753" y="2579077"/>
            <a:ext cx="46540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BEE171C-130A-C69E-46B4-98E7CF952E17}"/>
              </a:ext>
            </a:extLst>
          </p:cNvPr>
          <p:cNvSpPr/>
          <p:nvPr/>
        </p:nvSpPr>
        <p:spPr>
          <a:xfrm>
            <a:off x="0" y="0"/>
            <a:ext cx="6858000" cy="253429"/>
          </a:xfrm>
          <a:prstGeom prst="rect">
            <a:avLst/>
          </a:prstGeom>
          <a:solidFill>
            <a:srgbClr val="176A64"/>
          </a:solidFill>
          <a:ln>
            <a:solidFill>
              <a:srgbClr val="176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Shape, logo, arrow&#10;&#10;Description automatically generated">
            <a:extLst>
              <a:ext uri="{FF2B5EF4-FFF2-40B4-BE49-F238E27FC236}">
                <a16:creationId xmlns:a16="http://schemas.microsoft.com/office/drawing/2014/main" id="{85951B85-6DCF-8A0E-8EEE-D7E1B93F0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3005087"/>
            <a:ext cx="2630429" cy="908306"/>
          </a:xfrm>
          <a:prstGeom prst="rect">
            <a:avLst/>
          </a:prstGeom>
        </p:spPr>
      </p:pic>
      <p:sp>
        <p:nvSpPr>
          <p:cNvPr id="30" name="Rectangle 29">
            <a:extLst>
              <a:ext uri="{FF2B5EF4-FFF2-40B4-BE49-F238E27FC236}">
                <a16:creationId xmlns:a16="http://schemas.microsoft.com/office/drawing/2014/main" id="{39E14D40-B1FF-48B8-AB4E-8394BA565BDB}"/>
              </a:ext>
            </a:extLst>
          </p:cNvPr>
          <p:cNvSpPr/>
          <p:nvPr/>
        </p:nvSpPr>
        <p:spPr>
          <a:xfrm>
            <a:off x="0" y="8890571"/>
            <a:ext cx="6858000" cy="253429"/>
          </a:xfrm>
          <a:prstGeom prst="rect">
            <a:avLst/>
          </a:prstGeom>
          <a:solidFill>
            <a:srgbClr val="176A64"/>
          </a:solidFill>
          <a:ln>
            <a:solidFill>
              <a:srgbClr val="176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3804CF2-1596-FBB8-689B-B140AE63AF96}"/>
              </a:ext>
            </a:extLst>
          </p:cNvPr>
          <p:cNvSpPr/>
          <p:nvPr/>
        </p:nvSpPr>
        <p:spPr>
          <a:xfrm rot="5400000">
            <a:off x="-4428403" y="4429155"/>
            <a:ext cx="9093282" cy="234969"/>
          </a:xfrm>
          <a:prstGeom prst="rect">
            <a:avLst/>
          </a:prstGeom>
          <a:solidFill>
            <a:srgbClr val="176A64"/>
          </a:solidFill>
          <a:ln>
            <a:solidFill>
              <a:srgbClr val="176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7E6FA70-6B61-270C-3957-F5214A8AC909}"/>
              </a:ext>
            </a:extLst>
          </p:cNvPr>
          <p:cNvSpPr/>
          <p:nvPr/>
        </p:nvSpPr>
        <p:spPr>
          <a:xfrm rot="5400000">
            <a:off x="2193875" y="4479874"/>
            <a:ext cx="9093282" cy="234969"/>
          </a:xfrm>
          <a:prstGeom prst="rect">
            <a:avLst/>
          </a:prstGeom>
          <a:solidFill>
            <a:srgbClr val="176A64"/>
          </a:solidFill>
          <a:ln>
            <a:solidFill>
              <a:srgbClr val="176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580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6CD4-A854-6903-EEF1-E3B7E13D0069}"/>
              </a:ext>
            </a:extLst>
          </p:cNvPr>
          <p:cNvSpPr>
            <a:spLocks noGrp="1"/>
          </p:cNvSpPr>
          <p:nvPr>
            <p:ph type="title"/>
          </p:nvPr>
        </p:nvSpPr>
        <p:spPr>
          <a:xfrm>
            <a:off x="471488" y="486837"/>
            <a:ext cx="5915025" cy="662026"/>
          </a:xfrm>
        </p:spPr>
        <p:txBody>
          <a:bodyPr/>
          <a:lstStyle/>
          <a:p>
            <a:r>
              <a:rPr lang="en-GB" dirty="0">
                <a:latin typeface="Arial" panose="020B0604020202020204" pitchFamily="34" charset="0"/>
                <a:cs typeface="Arial" panose="020B0604020202020204" pitchFamily="34" charset="0"/>
              </a:rPr>
              <a:t>What is a SWOT analysis?</a:t>
            </a:r>
          </a:p>
        </p:txBody>
      </p:sp>
      <p:sp>
        <p:nvSpPr>
          <p:cNvPr id="3" name="Content Placeholder 2">
            <a:extLst>
              <a:ext uri="{FF2B5EF4-FFF2-40B4-BE49-F238E27FC236}">
                <a16:creationId xmlns:a16="http://schemas.microsoft.com/office/drawing/2014/main" id="{CA81B228-83B1-6090-F2D4-A10724829633}"/>
              </a:ext>
            </a:extLst>
          </p:cNvPr>
          <p:cNvSpPr>
            <a:spLocks noGrp="1"/>
          </p:cNvSpPr>
          <p:nvPr>
            <p:ph idx="1"/>
          </p:nvPr>
        </p:nvSpPr>
        <p:spPr>
          <a:xfrm>
            <a:off x="471488" y="1934308"/>
            <a:ext cx="5915025" cy="4630615"/>
          </a:xfrm>
        </p:spPr>
        <p:txBody>
          <a:bodyPr>
            <a:normAutofit/>
          </a:bodyPr>
          <a:lstStyle/>
          <a:p>
            <a:pPr marL="0" indent="0" algn="l">
              <a:buNone/>
            </a:pPr>
            <a:r>
              <a:rPr lang="en-CA" sz="1600" b="0" i="0" dirty="0">
                <a:solidFill>
                  <a:srgbClr val="444444"/>
                </a:solidFill>
                <a:effectLst/>
                <a:latin typeface="Arial" panose="020B0604020202020204" pitchFamily="34" charset="0"/>
                <a:cs typeface="Arial" panose="020B0604020202020204" pitchFamily="34" charset="0"/>
              </a:rPr>
              <a:t>SWOT is an acronym for:</a:t>
            </a:r>
          </a:p>
          <a:p>
            <a:pPr marL="0" indent="0" algn="l">
              <a:buNone/>
            </a:pPr>
            <a:endParaRPr lang="en-CA" sz="1600" b="0" i="0" dirty="0">
              <a:solidFill>
                <a:srgbClr val="444444"/>
              </a:solidFill>
              <a:effectLst/>
              <a:latin typeface="Arial" panose="020B0604020202020204" pitchFamily="34" charset="0"/>
              <a:cs typeface="Arial" panose="020B0604020202020204" pitchFamily="34" charset="0"/>
            </a:endParaRPr>
          </a:p>
          <a:p>
            <a:pPr lvl="1"/>
            <a:r>
              <a:rPr lang="en-CA" sz="1600" b="1" dirty="0">
                <a:solidFill>
                  <a:srgbClr val="0070C0"/>
                </a:solidFill>
                <a:latin typeface="Arial" panose="020B0604020202020204" pitchFamily="34" charset="0"/>
                <a:cs typeface="Arial" panose="020B0604020202020204" pitchFamily="34" charset="0"/>
              </a:rPr>
              <a:t>Strengths</a:t>
            </a:r>
          </a:p>
          <a:p>
            <a:pPr lvl="1"/>
            <a:r>
              <a:rPr lang="en-CA" sz="1600" b="1" i="0" dirty="0">
                <a:solidFill>
                  <a:schemeClr val="accent4">
                    <a:lumMod val="75000"/>
                  </a:schemeClr>
                </a:solidFill>
                <a:effectLst/>
                <a:latin typeface="Arial" panose="020B0604020202020204" pitchFamily="34" charset="0"/>
                <a:cs typeface="Arial" panose="020B0604020202020204" pitchFamily="34" charset="0"/>
              </a:rPr>
              <a:t>Weaknesses</a:t>
            </a:r>
          </a:p>
          <a:p>
            <a:pPr lvl="1"/>
            <a:r>
              <a:rPr lang="en-CA" sz="1600" b="1" i="0" dirty="0">
                <a:solidFill>
                  <a:schemeClr val="accent6">
                    <a:lumMod val="75000"/>
                  </a:schemeClr>
                </a:solidFill>
                <a:effectLst/>
                <a:latin typeface="Arial" panose="020B0604020202020204" pitchFamily="34" charset="0"/>
                <a:cs typeface="Arial" panose="020B0604020202020204" pitchFamily="34" charset="0"/>
              </a:rPr>
              <a:t>Opportunities </a:t>
            </a:r>
          </a:p>
          <a:p>
            <a:pPr lvl="1"/>
            <a:r>
              <a:rPr lang="en-CA" sz="1600" b="1" dirty="0">
                <a:solidFill>
                  <a:srgbClr val="C00000"/>
                </a:solidFill>
                <a:latin typeface="Arial" panose="020B0604020202020204" pitchFamily="34" charset="0"/>
                <a:cs typeface="Arial" panose="020B0604020202020204" pitchFamily="34" charset="0"/>
              </a:rPr>
              <a:t>Threats</a:t>
            </a:r>
          </a:p>
          <a:p>
            <a:pPr marL="342900" lvl="1" indent="0">
              <a:buNone/>
            </a:pPr>
            <a:endParaRPr lang="en-CA" sz="1600" dirty="0">
              <a:solidFill>
                <a:srgbClr val="444444"/>
              </a:solidFill>
              <a:latin typeface="Arial" panose="020B0604020202020204" pitchFamily="34" charset="0"/>
              <a:cs typeface="Arial" panose="020B0604020202020204" pitchFamily="34" charset="0"/>
            </a:endParaRPr>
          </a:p>
          <a:p>
            <a:pPr marL="0" indent="0">
              <a:buNone/>
            </a:pPr>
            <a:r>
              <a:rPr lang="en-CA" sz="1600" b="0" i="0" dirty="0">
                <a:solidFill>
                  <a:srgbClr val="444444"/>
                </a:solidFill>
                <a:effectLst/>
                <a:latin typeface="Arial" panose="020B0604020202020204" pitchFamily="34" charset="0"/>
                <a:cs typeface="Arial" panose="020B0604020202020204" pitchFamily="34" charset="0"/>
              </a:rPr>
              <a:t>The SWOT is a four step framework used to conduct an evaluation of any business. It helps businesses assess their current situation and breaks down the internal &amp; external factors affecting a business along with the current and future potential of your organization.</a:t>
            </a:r>
          </a:p>
          <a:p>
            <a:pPr marL="0" indent="0">
              <a:buNone/>
            </a:pPr>
            <a:endParaRPr lang="en-CA" sz="1600" b="0" i="0" dirty="0">
              <a:solidFill>
                <a:srgbClr val="444444"/>
              </a:solidFill>
              <a:effectLst/>
              <a:latin typeface="Arial" panose="020B0604020202020204" pitchFamily="34" charset="0"/>
              <a:cs typeface="Arial" panose="020B0604020202020204" pitchFamily="34" charset="0"/>
            </a:endParaRPr>
          </a:p>
          <a:p>
            <a:pPr marL="0" indent="0">
              <a:buNone/>
            </a:pPr>
            <a:r>
              <a:rPr lang="en-CA" sz="1600" dirty="0">
                <a:solidFill>
                  <a:srgbClr val="444444"/>
                </a:solidFill>
                <a:latin typeface="Arial" panose="020B0604020202020204" pitchFamily="34" charset="0"/>
                <a:cs typeface="Arial" panose="020B0604020202020204" pitchFamily="34" charset="0"/>
              </a:rPr>
              <a:t>By conducting a balanced assessment of your external threats, along with your internal and external strengths and weaknesses you can uncover potentially beneficial areas where you can grow and improve as an organization. </a:t>
            </a:r>
            <a:endParaRPr lang="en-CA" sz="1600" b="0" i="0" dirty="0">
              <a:solidFill>
                <a:srgbClr val="444444"/>
              </a:solidFill>
              <a:effectLst/>
              <a:latin typeface="Arial" panose="020B0604020202020204" pitchFamily="34" charset="0"/>
              <a:cs typeface="Arial" panose="020B0604020202020204" pitchFamily="34" charset="0"/>
            </a:endParaRPr>
          </a:p>
          <a:p>
            <a:pPr marL="0" indent="0">
              <a:buNone/>
            </a:pPr>
            <a:endParaRPr lang="en-CA" sz="1600" dirty="0">
              <a:solidFill>
                <a:srgbClr val="444444"/>
              </a:solidFill>
              <a:latin typeface="Arial" panose="020B0604020202020204" pitchFamily="34" charset="0"/>
              <a:cs typeface="Arial" panose="020B0604020202020204" pitchFamily="34" charset="0"/>
            </a:endParaRPr>
          </a:p>
          <a:p>
            <a:pPr marL="0" indent="0">
              <a:buNone/>
            </a:pPr>
            <a:endParaRPr lang="en-CA" sz="1600" dirty="0">
              <a:solidFill>
                <a:srgbClr val="444444"/>
              </a:solidFill>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710A7DB0-7ACA-1A89-E4FB-79375A51C05D}"/>
              </a:ext>
            </a:extLst>
          </p:cNvPr>
          <p:cNvSpPr>
            <a:spLocks noGrp="1"/>
          </p:cNvSpPr>
          <p:nvPr>
            <p:ph type="sldNum" sz="quarter" idx="12"/>
          </p:nvPr>
        </p:nvSpPr>
        <p:spPr/>
        <p:txBody>
          <a:bodyPr/>
          <a:lstStyle/>
          <a:p>
            <a:fld id="{10929F7D-3FCB-4D4C-8776-D5652F8171DA}" type="slidenum">
              <a:rPr lang="en-GB" smtClean="0"/>
              <a:t>2</a:t>
            </a:fld>
            <a:endParaRPr lang="en-GB"/>
          </a:p>
        </p:txBody>
      </p:sp>
    </p:spTree>
    <p:extLst>
      <p:ext uri="{BB962C8B-B14F-4D97-AF65-F5344CB8AC3E}">
        <p14:creationId xmlns:p14="http://schemas.microsoft.com/office/powerpoint/2010/main" val="33064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665B-AC6B-3C13-926C-6FC227D55809}"/>
              </a:ext>
            </a:extLst>
          </p:cNvPr>
          <p:cNvSpPr>
            <a:spLocks noGrp="1"/>
          </p:cNvSpPr>
          <p:nvPr>
            <p:ph type="title"/>
          </p:nvPr>
        </p:nvSpPr>
        <p:spPr>
          <a:xfrm>
            <a:off x="471488" y="486837"/>
            <a:ext cx="5915025" cy="802702"/>
          </a:xfrm>
        </p:spPr>
        <p:txBody>
          <a:bodyPr/>
          <a:lstStyle/>
          <a:p>
            <a:r>
              <a:rPr lang="en-GB" dirty="0"/>
              <a:t>Components of a SWOT analysis	</a:t>
            </a:r>
          </a:p>
        </p:txBody>
      </p:sp>
      <p:sp>
        <p:nvSpPr>
          <p:cNvPr id="3" name="Content Placeholder 2">
            <a:extLst>
              <a:ext uri="{FF2B5EF4-FFF2-40B4-BE49-F238E27FC236}">
                <a16:creationId xmlns:a16="http://schemas.microsoft.com/office/drawing/2014/main" id="{EDE9BF43-0A8B-8051-B1E1-02D717737CAB}"/>
              </a:ext>
            </a:extLst>
          </p:cNvPr>
          <p:cNvSpPr>
            <a:spLocks noGrp="1"/>
          </p:cNvSpPr>
          <p:nvPr>
            <p:ph idx="1"/>
          </p:nvPr>
        </p:nvSpPr>
        <p:spPr>
          <a:xfrm>
            <a:off x="471487" y="1512277"/>
            <a:ext cx="5915025" cy="4654062"/>
          </a:xfrm>
        </p:spPr>
        <p:txBody>
          <a:bodyPr>
            <a:normAutofit/>
          </a:bodyPr>
          <a:lstStyle/>
          <a:p>
            <a:pPr marL="0" indent="0" algn="l">
              <a:buNone/>
            </a:pPr>
            <a:r>
              <a:rPr lang="en-CA" sz="1400" b="1" i="0" dirty="0">
                <a:solidFill>
                  <a:srgbClr val="343838"/>
                </a:solidFill>
                <a:effectLst/>
                <a:latin typeface="Arial" panose="020B0604020202020204" pitchFamily="34" charset="0"/>
                <a:cs typeface="Arial" panose="020B0604020202020204" pitchFamily="34" charset="0"/>
              </a:rPr>
              <a:t>Components of a SWOT Analysis</a:t>
            </a:r>
          </a:p>
          <a:p>
            <a:pPr marL="0" indent="0" algn="l">
              <a:buNone/>
            </a:pPr>
            <a:r>
              <a:rPr lang="en-CA" sz="1400" b="1" i="0" dirty="0">
                <a:solidFill>
                  <a:schemeClr val="accent5">
                    <a:lumMod val="75000"/>
                  </a:schemeClr>
                </a:solidFill>
                <a:effectLst/>
                <a:latin typeface="Arial" panose="020B0604020202020204" pitchFamily="34" charset="0"/>
                <a:cs typeface="Arial" panose="020B0604020202020204" pitchFamily="34" charset="0"/>
              </a:rPr>
              <a:t>Strength</a:t>
            </a:r>
            <a:r>
              <a:rPr lang="en-CA" sz="1400" b="1" dirty="0">
                <a:solidFill>
                  <a:schemeClr val="accent5">
                    <a:lumMod val="75000"/>
                  </a:schemeClr>
                </a:solidFill>
                <a:latin typeface="Arial" panose="020B0604020202020204" pitchFamily="34" charset="0"/>
                <a:cs typeface="Arial" panose="020B0604020202020204" pitchFamily="34" charset="0"/>
              </a:rPr>
              <a:t>s</a:t>
            </a:r>
            <a:endParaRPr lang="en-CA" sz="1400" b="1" i="0" dirty="0">
              <a:solidFill>
                <a:schemeClr val="accent5">
                  <a:lumMod val="75000"/>
                </a:schemeClr>
              </a:solidFill>
              <a:effectLst/>
              <a:latin typeface="Arial" panose="020B0604020202020204" pitchFamily="34" charset="0"/>
              <a:cs typeface="Arial" panose="020B0604020202020204" pitchFamily="34" charset="0"/>
            </a:endParaRPr>
          </a:p>
          <a:p>
            <a:pPr algn="l"/>
            <a:r>
              <a:rPr lang="en-CA" sz="1400" b="0" i="0" dirty="0">
                <a:solidFill>
                  <a:schemeClr val="tx1">
                    <a:lumMod val="65000"/>
                    <a:lumOff val="35000"/>
                  </a:schemeClr>
                </a:solidFill>
                <a:effectLst/>
                <a:latin typeface="Arial" panose="020B0604020202020204" pitchFamily="34" charset="0"/>
                <a:cs typeface="Arial" panose="020B0604020202020204" pitchFamily="34" charset="0"/>
              </a:rPr>
              <a:t>What you</a:t>
            </a:r>
            <a:r>
              <a:rPr lang="en-CA" sz="1400" dirty="0">
                <a:solidFill>
                  <a:schemeClr val="tx1">
                    <a:lumMod val="65000"/>
                    <a:lumOff val="35000"/>
                  </a:schemeClr>
                </a:solidFill>
                <a:latin typeface="Arial" panose="020B0604020202020204" pitchFamily="34" charset="0"/>
                <a:cs typeface="Arial" panose="020B0604020202020204" pitchFamily="34" charset="0"/>
              </a:rPr>
              <a:t>r organization possess that your competitors don’t. Examples could be business location, service quality excellence, innovative products, high customer retention level, great corporate culture etc.</a:t>
            </a:r>
            <a:endParaRPr lang="en-CA" sz="1400" b="0" i="0" dirty="0">
              <a:solidFill>
                <a:schemeClr val="tx1">
                  <a:lumMod val="65000"/>
                  <a:lumOff val="35000"/>
                </a:schemeClr>
              </a:solidFill>
              <a:effectLst/>
              <a:latin typeface="Arial" panose="020B0604020202020204" pitchFamily="34" charset="0"/>
              <a:cs typeface="Arial" panose="020B0604020202020204" pitchFamily="34" charset="0"/>
            </a:endParaRPr>
          </a:p>
          <a:p>
            <a:pPr marL="0" indent="0" algn="l">
              <a:buNone/>
            </a:pPr>
            <a:r>
              <a:rPr lang="en-CA" sz="1400" b="1" i="0" dirty="0">
                <a:solidFill>
                  <a:schemeClr val="accent2">
                    <a:lumMod val="75000"/>
                  </a:schemeClr>
                </a:solidFill>
                <a:effectLst/>
                <a:latin typeface="Arial" panose="020B0604020202020204" pitchFamily="34" charset="0"/>
                <a:cs typeface="Arial" panose="020B0604020202020204" pitchFamily="34" charset="0"/>
              </a:rPr>
              <a:t>Weaknesses</a:t>
            </a:r>
            <a:endParaRPr lang="en-CA" sz="1400" b="0" i="0" dirty="0">
              <a:solidFill>
                <a:schemeClr val="accent2">
                  <a:lumMod val="75000"/>
                </a:schemeClr>
              </a:solidFill>
              <a:effectLst/>
              <a:latin typeface="Arial" panose="020B0604020202020204" pitchFamily="34" charset="0"/>
              <a:cs typeface="Arial" panose="020B0604020202020204" pitchFamily="34" charset="0"/>
            </a:endParaRPr>
          </a:p>
          <a:p>
            <a:pPr algn="l"/>
            <a:r>
              <a:rPr lang="en-CA" sz="1400" dirty="0">
                <a:solidFill>
                  <a:schemeClr val="tx1">
                    <a:lumMod val="65000"/>
                    <a:lumOff val="35000"/>
                  </a:schemeClr>
                </a:solidFill>
                <a:latin typeface="Arial" panose="020B0604020202020204" pitchFamily="34" charset="0"/>
                <a:cs typeface="Arial" panose="020B0604020202020204" pitchFamily="34" charset="0"/>
              </a:rPr>
              <a:t>Organizational areas of improvement. Examples include branding, customer service satisfaction, supply chain delivery, internal business process etc.</a:t>
            </a:r>
            <a:endParaRPr lang="en-CA" sz="1400" b="0" i="0" dirty="0">
              <a:solidFill>
                <a:schemeClr val="tx1">
                  <a:lumMod val="65000"/>
                  <a:lumOff val="35000"/>
                </a:schemeClr>
              </a:solidFill>
              <a:effectLst/>
              <a:latin typeface="Arial" panose="020B0604020202020204" pitchFamily="34" charset="0"/>
              <a:cs typeface="Arial" panose="020B0604020202020204" pitchFamily="34" charset="0"/>
            </a:endParaRPr>
          </a:p>
          <a:p>
            <a:pPr marL="0" indent="0" algn="l">
              <a:buNone/>
            </a:pPr>
            <a:r>
              <a:rPr lang="en-CA" sz="1400" b="1" i="0" dirty="0">
                <a:solidFill>
                  <a:schemeClr val="accent6">
                    <a:lumMod val="75000"/>
                  </a:schemeClr>
                </a:solidFill>
                <a:effectLst/>
                <a:latin typeface="Arial" panose="020B0604020202020204" pitchFamily="34" charset="0"/>
                <a:cs typeface="Arial" panose="020B0604020202020204" pitchFamily="34" charset="0"/>
              </a:rPr>
              <a:t>Opportunities</a:t>
            </a:r>
            <a:r>
              <a:rPr lang="en-CA" sz="1400" b="0" i="0" dirty="0">
                <a:solidFill>
                  <a:schemeClr val="accent6">
                    <a:lumMod val="75000"/>
                  </a:schemeClr>
                </a:solidFill>
                <a:effectLst/>
                <a:latin typeface="Arial" panose="020B0604020202020204" pitchFamily="34" charset="0"/>
                <a:cs typeface="Arial" panose="020B0604020202020204" pitchFamily="34" charset="0"/>
              </a:rPr>
              <a:t> </a:t>
            </a:r>
          </a:p>
          <a:p>
            <a:pPr algn="l"/>
            <a:r>
              <a:rPr lang="en-CA" sz="1400" dirty="0">
                <a:solidFill>
                  <a:schemeClr val="tx1">
                    <a:lumMod val="65000"/>
                    <a:lumOff val="35000"/>
                  </a:schemeClr>
                </a:solidFill>
                <a:latin typeface="Arial" panose="020B0604020202020204" pitchFamily="34" charset="0"/>
                <a:cs typeface="Arial" panose="020B0604020202020204" pitchFamily="34" charset="0"/>
              </a:rPr>
              <a:t>Where your organization has an opportunity to grow and develop. Examples include growing your presence in a new market, use new technology to innovate processes and workflows</a:t>
            </a:r>
            <a:endParaRPr lang="en-CA" sz="1400" b="0" i="0" dirty="0">
              <a:solidFill>
                <a:schemeClr val="tx1">
                  <a:lumMod val="65000"/>
                  <a:lumOff val="35000"/>
                </a:schemeClr>
              </a:solidFill>
              <a:effectLst/>
              <a:latin typeface="Arial" panose="020B0604020202020204" pitchFamily="34" charset="0"/>
              <a:cs typeface="Arial" panose="020B0604020202020204" pitchFamily="34" charset="0"/>
            </a:endParaRPr>
          </a:p>
          <a:p>
            <a:pPr marL="0" indent="0" algn="l">
              <a:buNone/>
            </a:pPr>
            <a:r>
              <a:rPr lang="en-CA" sz="1400" b="1" i="0" dirty="0">
                <a:solidFill>
                  <a:srgbClr val="CC0000"/>
                </a:solidFill>
                <a:effectLst/>
                <a:latin typeface="Arial" panose="020B0604020202020204" pitchFamily="34" charset="0"/>
                <a:cs typeface="Arial" panose="020B0604020202020204" pitchFamily="34" charset="0"/>
              </a:rPr>
              <a:t>Threats</a:t>
            </a:r>
            <a:endParaRPr lang="en-CA" sz="1400" b="0" i="0" dirty="0">
              <a:solidFill>
                <a:srgbClr val="CC0000"/>
              </a:solidFill>
              <a:effectLst/>
              <a:latin typeface="Arial" panose="020B0604020202020204" pitchFamily="34" charset="0"/>
              <a:cs typeface="Arial" panose="020B0604020202020204" pitchFamily="34" charset="0"/>
            </a:endParaRPr>
          </a:p>
          <a:p>
            <a:pPr algn="l"/>
            <a:r>
              <a:rPr lang="en-CA" sz="1400" dirty="0">
                <a:solidFill>
                  <a:schemeClr val="tx1">
                    <a:lumMod val="65000"/>
                    <a:lumOff val="35000"/>
                  </a:schemeClr>
                </a:solidFill>
                <a:latin typeface="Arial" panose="020B0604020202020204" pitchFamily="34" charset="0"/>
                <a:cs typeface="Arial" panose="020B0604020202020204" pitchFamily="34" charset="0"/>
              </a:rPr>
              <a:t>External factors that have potentially negative impacts for your organization. Examples include new laws or regulations, new competitors in your field, supplier cash flow issues etc.</a:t>
            </a:r>
            <a:endParaRPr lang="en-CA" sz="1400" b="0" i="0" dirty="0">
              <a:solidFill>
                <a:schemeClr val="tx1">
                  <a:lumMod val="65000"/>
                  <a:lumOff val="35000"/>
                </a:schemeClr>
              </a:solidFill>
              <a:effectLst/>
              <a:latin typeface="Arial" panose="020B0604020202020204" pitchFamily="34" charset="0"/>
              <a:cs typeface="Arial" panose="020B0604020202020204" pitchFamily="34" charset="0"/>
            </a:endParaRPr>
          </a:p>
          <a:p>
            <a:pPr marL="0" indent="0">
              <a:buNone/>
            </a:pPr>
            <a:endParaRPr lang="en-GB" dirty="0"/>
          </a:p>
        </p:txBody>
      </p:sp>
      <p:sp>
        <p:nvSpPr>
          <p:cNvPr id="6" name="Rectangle 5">
            <a:extLst>
              <a:ext uri="{FF2B5EF4-FFF2-40B4-BE49-F238E27FC236}">
                <a16:creationId xmlns:a16="http://schemas.microsoft.com/office/drawing/2014/main" id="{AA215332-1871-0980-C407-44EBAF2334A0}"/>
              </a:ext>
            </a:extLst>
          </p:cNvPr>
          <p:cNvSpPr/>
          <p:nvPr/>
        </p:nvSpPr>
        <p:spPr>
          <a:xfrm>
            <a:off x="1559169" y="5943599"/>
            <a:ext cx="3704492" cy="25315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imeline&#10;&#10;Description automatically generated">
            <a:extLst>
              <a:ext uri="{FF2B5EF4-FFF2-40B4-BE49-F238E27FC236}">
                <a16:creationId xmlns:a16="http://schemas.microsoft.com/office/drawing/2014/main" id="{62C48BAC-3346-073A-F873-A8CE96C4F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67" y="6081997"/>
            <a:ext cx="3387970" cy="2258647"/>
          </a:xfrm>
          <a:prstGeom prst="rect">
            <a:avLst/>
          </a:prstGeom>
        </p:spPr>
      </p:pic>
      <p:sp>
        <p:nvSpPr>
          <p:cNvPr id="7" name="Slide Number Placeholder 6">
            <a:extLst>
              <a:ext uri="{FF2B5EF4-FFF2-40B4-BE49-F238E27FC236}">
                <a16:creationId xmlns:a16="http://schemas.microsoft.com/office/drawing/2014/main" id="{6896DFF3-4BB0-A5AF-92B4-B54916E155E7}"/>
              </a:ext>
            </a:extLst>
          </p:cNvPr>
          <p:cNvSpPr>
            <a:spLocks noGrp="1"/>
          </p:cNvSpPr>
          <p:nvPr>
            <p:ph type="sldNum" sz="quarter" idx="12"/>
          </p:nvPr>
        </p:nvSpPr>
        <p:spPr/>
        <p:txBody>
          <a:bodyPr/>
          <a:lstStyle/>
          <a:p>
            <a:fld id="{10929F7D-3FCB-4D4C-8776-D5652F8171DA}" type="slidenum">
              <a:rPr lang="en-GB" smtClean="0"/>
              <a:t>3</a:t>
            </a:fld>
            <a:endParaRPr lang="en-GB"/>
          </a:p>
        </p:txBody>
      </p:sp>
    </p:spTree>
    <p:extLst>
      <p:ext uri="{BB962C8B-B14F-4D97-AF65-F5344CB8AC3E}">
        <p14:creationId xmlns:p14="http://schemas.microsoft.com/office/powerpoint/2010/main" val="322297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1D9F-BCD6-2F83-07E3-604ED5EED84A}"/>
              </a:ext>
            </a:extLst>
          </p:cNvPr>
          <p:cNvSpPr>
            <a:spLocks noGrp="1"/>
          </p:cNvSpPr>
          <p:nvPr>
            <p:ph type="title"/>
          </p:nvPr>
        </p:nvSpPr>
        <p:spPr>
          <a:xfrm>
            <a:off x="471488" y="486837"/>
            <a:ext cx="5915025" cy="732364"/>
          </a:xfrm>
        </p:spPr>
        <p:txBody>
          <a:bodyPr/>
          <a:lstStyle/>
          <a:p>
            <a:r>
              <a:rPr lang="en-GB" dirty="0"/>
              <a:t>How to conduct a SWOT analysis</a:t>
            </a:r>
          </a:p>
        </p:txBody>
      </p:sp>
      <p:sp>
        <p:nvSpPr>
          <p:cNvPr id="3" name="Content Placeholder 2">
            <a:extLst>
              <a:ext uri="{FF2B5EF4-FFF2-40B4-BE49-F238E27FC236}">
                <a16:creationId xmlns:a16="http://schemas.microsoft.com/office/drawing/2014/main" id="{96B9C385-9930-ECDE-620E-1EA34169553C}"/>
              </a:ext>
            </a:extLst>
          </p:cNvPr>
          <p:cNvSpPr>
            <a:spLocks noGrp="1"/>
          </p:cNvSpPr>
          <p:nvPr>
            <p:ph idx="1"/>
          </p:nvPr>
        </p:nvSpPr>
        <p:spPr>
          <a:xfrm>
            <a:off x="471487" y="1343920"/>
            <a:ext cx="5915025" cy="6873957"/>
          </a:xfrm>
        </p:spPr>
        <p:txBody>
          <a:bodyPr>
            <a:normAutofit/>
          </a:bodyPr>
          <a:lstStyle/>
          <a:p>
            <a:pPr algn="l">
              <a:buFont typeface="+mj-lt"/>
              <a:buAutoNum type="arabicPeriod"/>
            </a:pPr>
            <a:r>
              <a:rPr lang="en-CA" sz="1400" b="1" i="0" dirty="0">
                <a:solidFill>
                  <a:srgbClr val="747E7E"/>
                </a:solidFill>
                <a:effectLst/>
                <a:latin typeface="Arial" panose="020B0604020202020204" pitchFamily="34" charset="0"/>
                <a:cs typeface="Arial" panose="020B0604020202020204" pitchFamily="34" charset="0"/>
              </a:rPr>
              <a:t>Decide the objective of the SWOT analysis</a:t>
            </a:r>
            <a:endParaRPr lang="en-CA" sz="1400" b="0" i="0" dirty="0">
              <a:solidFill>
                <a:srgbClr val="747E7E"/>
              </a:solidFill>
              <a:effectLst/>
              <a:latin typeface="Arial" panose="020B0604020202020204" pitchFamily="34" charset="0"/>
              <a:cs typeface="Arial" panose="020B0604020202020204" pitchFamily="34" charset="0"/>
            </a:endParaRPr>
          </a:p>
          <a:p>
            <a:pPr algn="l"/>
            <a:r>
              <a:rPr lang="en-CA" sz="1400" b="0" i="0" dirty="0">
                <a:solidFill>
                  <a:schemeClr val="tx1">
                    <a:lumMod val="65000"/>
                    <a:lumOff val="35000"/>
                  </a:schemeClr>
                </a:solidFill>
                <a:effectLst/>
                <a:latin typeface="Arial" panose="020B0604020202020204" pitchFamily="34" charset="0"/>
                <a:cs typeface="Arial" panose="020B0604020202020204" pitchFamily="34" charset="0"/>
              </a:rPr>
              <a:t>When </a:t>
            </a:r>
            <a:r>
              <a:rPr lang="en-CA" sz="1400" dirty="0">
                <a:solidFill>
                  <a:schemeClr val="tx1">
                    <a:lumMod val="65000"/>
                    <a:lumOff val="35000"/>
                  </a:schemeClr>
                </a:solidFill>
                <a:latin typeface="Arial" panose="020B0604020202020204" pitchFamily="34" charset="0"/>
                <a:cs typeface="Arial" panose="020B0604020202020204" pitchFamily="34" charset="0"/>
              </a:rPr>
              <a:t>conducting a SWOT analysis you need to have an objective of the analysis before conducting it. Examples include products and process analysis, people analysis, branding analysis</a:t>
            </a:r>
          </a:p>
          <a:p>
            <a:pPr algn="l"/>
            <a:endParaRPr lang="en-CA" sz="1000" b="0" i="0" dirty="0">
              <a:solidFill>
                <a:srgbClr val="747E7E"/>
              </a:solidFill>
              <a:effectLst/>
              <a:latin typeface="Arial" panose="020B0604020202020204" pitchFamily="34" charset="0"/>
              <a:cs typeface="Arial" panose="020B0604020202020204" pitchFamily="34" charset="0"/>
            </a:endParaRPr>
          </a:p>
          <a:p>
            <a:pPr marL="0" indent="0" algn="l">
              <a:buNone/>
            </a:pPr>
            <a:r>
              <a:rPr lang="en-CA" sz="1400" b="1" i="0" dirty="0">
                <a:solidFill>
                  <a:srgbClr val="747E7E"/>
                </a:solidFill>
                <a:effectLst/>
                <a:latin typeface="Arial" panose="020B0604020202020204" pitchFamily="34" charset="0"/>
                <a:cs typeface="Arial" panose="020B0604020202020204" pitchFamily="34" charset="0"/>
              </a:rPr>
              <a:t>2.  </a:t>
            </a:r>
            <a:r>
              <a:rPr lang="en-CA" sz="1400" b="1" i="0" dirty="0">
                <a:solidFill>
                  <a:schemeClr val="accent5">
                    <a:lumMod val="75000"/>
                  </a:schemeClr>
                </a:solidFill>
                <a:effectLst/>
                <a:latin typeface="Arial" panose="020B0604020202020204" pitchFamily="34" charset="0"/>
                <a:cs typeface="Arial" panose="020B0604020202020204" pitchFamily="34" charset="0"/>
              </a:rPr>
              <a:t>Highlight the strengths of your business </a:t>
            </a:r>
          </a:p>
          <a:p>
            <a:r>
              <a:rPr lang="en-CA" sz="1400" b="0" i="0" dirty="0">
                <a:solidFill>
                  <a:schemeClr val="tx1">
                    <a:lumMod val="65000"/>
                    <a:lumOff val="35000"/>
                  </a:schemeClr>
                </a:solidFill>
                <a:effectLst/>
                <a:latin typeface="Arial" panose="020B0604020202020204" pitchFamily="34" charset="0"/>
                <a:cs typeface="Arial" panose="020B0604020202020204" pitchFamily="34" charset="0"/>
              </a:rPr>
              <a:t>Create a list of the advantages your business has over the competition in your market space</a:t>
            </a:r>
          </a:p>
          <a:p>
            <a:pPr marL="0" indent="0">
              <a:buNone/>
            </a:pPr>
            <a:endParaRPr lang="en-CA" sz="1000" b="0" i="0" dirty="0">
              <a:solidFill>
                <a:srgbClr val="747E7E"/>
              </a:solidFill>
              <a:effectLst/>
              <a:latin typeface="Arial" panose="020B0604020202020204" pitchFamily="34" charset="0"/>
              <a:cs typeface="Arial" panose="020B0604020202020204" pitchFamily="34" charset="0"/>
            </a:endParaRPr>
          </a:p>
          <a:p>
            <a:pPr marL="0" indent="0" algn="l">
              <a:buNone/>
            </a:pPr>
            <a:r>
              <a:rPr lang="en-CA" sz="1400" b="1" i="0" dirty="0">
                <a:solidFill>
                  <a:srgbClr val="747E7E"/>
                </a:solidFill>
                <a:effectLst/>
                <a:latin typeface="Arial" panose="020B0604020202020204" pitchFamily="34" charset="0"/>
                <a:cs typeface="Arial" panose="020B0604020202020204" pitchFamily="34" charset="0"/>
              </a:rPr>
              <a:t>3.  </a:t>
            </a:r>
            <a:r>
              <a:rPr lang="en-CA" sz="1400" b="1" i="0" dirty="0">
                <a:solidFill>
                  <a:schemeClr val="accent2">
                    <a:lumMod val="75000"/>
                  </a:schemeClr>
                </a:solidFill>
                <a:effectLst/>
                <a:latin typeface="Arial" panose="020B0604020202020204" pitchFamily="34" charset="0"/>
                <a:cs typeface="Arial" panose="020B0604020202020204" pitchFamily="34" charset="0"/>
              </a:rPr>
              <a:t>Identify business weaknesses</a:t>
            </a:r>
            <a:endParaRPr lang="en-CA" sz="1400" b="0" i="0" dirty="0">
              <a:solidFill>
                <a:schemeClr val="accent2">
                  <a:lumMod val="75000"/>
                </a:schemeClr>
              </a:solidFill>
              <a:effectLst/>
              <a:latin typeface="Arial" panose="020B0604020202020204" pitchFamily="34" charset="0"/>
              <a:cs typeface="Arial" panose="020B0604020202020204" pitchFamily="34" charset="0"/>
            </a:endParaRPr>
          </a:p>
          <a:p>
            <a:pPr algn="l"/>
            <a:r>
              <a:rPr lang="en-CA" sz="1400" dirty="0">
                <a:solidFill>
                  <a:schemeClr val="tx1">
                    <a:lumMod val="65000"/>
                    <a:lumOff val="35000"/>
                  </a:schemeClr>
                </a:solidFill>
                <a:latin typeface="Arial" panose="020B0604020202020204" pitchFamily="34" charset="0"/>
                <a:cs typeface="Arial" panose="020B0604020202020204" pitchFamily="34" charset="0"/>
              </a:rPr>
              <a:t>This is useful for you to become aware of your weaknesses and your ability to visualize areas that require improvement</a:t>
            </a:r>
          </a:p>
          <a:p>
            <a:pPr marL="0" indent="0" algn="l">
              <a:buNone/>
            </a:pPr>
            <a:endParaRPr lang="en-CA" sz="1000" dirty="0">
              <a:solidFill>
                <a:srgbClr val="747E7E"/>
              </a:solidFill>
              <a:latin typeface="Arial" panose="020B0604020202020204" pitchFamily="34" charset="0"/>
              <a:cs typeface="Arial" panose="020B0604020202020204" pitchFamily="34" charset="0"/>
            </a:endParaRPr>
          </a:p>
          <a:p>
            <a:pPr marL="0" indent="0" algn="l">
              <a:buNone/>
            </a:pPr>
            <a:r>
              <a:rPr lang="en-CA" sz="1400" b="1" i="0" dirty="0">
                <a:solidFill>
                  <a:srgbClr val="747E7E"/>
                </a:solidFill>
                <a:effectLst/>
                <a:latin typeface="Arial" panose="020B0604020202020204" pitchFamily="34" charset="0"/>
                <a:cs typeface="Arial" panose="020B0604020202020204" pitchFamily="34" charset="0"/>
              </a:rPr>
              <a:t>4.  </a:t>
            </a:r>
            <a:r>
              <a:rPr lang="en-CA" sz="1400" b="1" i="0" dirty="0">
                <a:solidFill>
                  <a:schemeClr val="accent6">
                    <a:lumMod val="75000"/>
                  </a:schemeClr>
                </a:solidFill>
                <a:effectLst/>
                <a:latin typeface="Arial" panose="020B0604020202020204" pitchFamily="34" charset="0"/>
                <a:cs typeface="Arial" panose="020B0604020202020204" pitchFamily="34" charset="0"/>
              </a:rPr>
              <a:t>List your opportunities</a:t>
            </a:r>
            <a:endParaRPr lang="en-CA" sz="1400" b="0" i="0" dirty="0">
              <a:solidFill>
                <a:schemeClr val="accent6">
                  <a:lumMod val="75000"/>
                </a:schemeClr>
              </a:solidFill>
              <a:effectLst/>
              <a:latin typeface="Arial" panose="020B0604020202020204" pitchFamily="34" charset="0"/>
              <a:cs typeface="Arial" panose="020B0604020202020204" pitchFamily="34" charset="0"/>
            </a:endParaRPr>
          </a:p>
          <a:p>
            <a:pPr algn="l"/>
            <a:r>
              <a:rPr lang="en-CA" sz="1400" b="0" i="0" dirty="0">
                <a:solidFill>
                  <a:schemeClr val="tx1">
                    <a:lumMod val="65000"/>
                    <a:lumOff val="35000"/>
                  </a:schemeClr>
                </a:solidFill>
                <a:effectLst/>
                <a:latin typeface="Arial" panose="020B0604020202020204" pitchFamily="34" charset="0"/>
                <a:cs typeface="Arial" panose="020B0604020202020204" pitchFamily="34" charset="0"/>
              </a:rPr>
              <a:t>List all potential </a:t>
            </a:r>
            <a:r>
              <a:rPr lang="en-CA" sz="1400" dirty="0">
                <a:solidFill>
                  <a:schemeClr val="tx1">
                    <a:lumMod val="65000"/>
                    <a:lumOff val="35000"/>
                  </a:schemeClr>
                </a:solidFill>
                <a:latin typeface="Arial" panose="020B0604020202020204" pitchFamily="34" charset="0"/>
                <a:cs typeface="Arial" panose="020B0604020202020204" pitchFamily="34" charset="0"/>
              </a:rPr>
              <a:t>opportunities for your business. These are not internal strengths but ideas and innovations you can capitalize on. They are not definite.</a:t>
            </a:r>
            <a:endParaRPr lang="en-CA" sz="1400" b="0" i="0" dirty="0">
              <a:solidFill>
                <a:schemeClr val="tx1">
                  <a:lumMod val="65000"/>
                  <a:lumOff val="35000"/>
                </a:schemeClr>
              </a:solidFill>
              <a:effectLst/>
              <a:latin typeface="Arial" panose="020B0604020202020204" pitchFamily="34" charset="0"/>
              <a:cs typeface="Arial" panose="020B0604020202020204" pitchFamily="34" charset="0"/>
            </a:endParaRPr>
          </a:p>
          <a:p>
            <a:pPr algn="l"/>
            <a:endParaRPr lang="en-CA" sz="1000" b="0" i="0" dirty="0">
              <a:solidFill>
                <a:srgbClr val="747E7E"/>
              </a:solidFill>
              <a:effectLst/>
              <a:latin typeface="Arial" panose="020B0604020202020204" pitchFamily="34" charset="0"/>
              <a:cs typeface="Arial" panose="020B0604020202020204" pitchFamily="34" charset="0"/>
            </a:endParaRPr>
          </a:p>
          <a:p>
            <a:pPr algn="l">
              <a:buFont typeface="+mj-lt"/>
              <a:buAutoNum type="arabicPeriod" startAt="6"/>
            </a:pPr>
            <a:r>
              <a:rPr lang="en-CA" sz="1400" b="1" i="0" dirty="0">
                <a:solidFill>
                  <a:srgbClr val="CC0000"/>
                </a:solidFill>
                <a:effectLst/>
                <a:latin typeface="Arial" panose="020B0604020202020204" pitchFamily="34" charset="0"/>
                <a:cs typeface="Arial" panose="020B0604020202020204" pitchFamily="34" charset="0"/>
              </a:rPr>
              <a:t>Have a list of threats to your business</a:t>
            </a:r>
            <a:endParaRPr lang="en-CA" sz="1400" b="0" i="0" dirty="0">
              <a:solidFill>
                <a:srgbClr val="CC0000"/>
              </a:solidFill>
              <a:effectLst/>
              <a:latin typeface="Arial" panose="020B0604020202020204" pitchFamily="34" charset="0"/>
              <a:cs typeface="Arial" panose="020B0604020202020204" pitchFamily="34" charset="0"/>
            </a:endParaRPr>
          </a:p>
          <a:p>
            <a:pPr algn="l"/>
            <a:r>
              <a:rPr lang="en-CA" sz="1400" b="0" i="0" dirty="0">
                <a:solidFill>
                  <a:schemeClr val="tx1">
                    <a:lumMod val="65000"/>
                    <a:lumOff val="35000"/>
                  </a:schemeClr>
                </a:solidFill>
                <a:effectLst/>
                <a:latin typeface="Arial" panose="020B0604020202020204" pitchFamily="34" charset="0"/>
                <a:cs typeface="Arial" panose="020B0604020202020204" pitchFamily="34" charset="0"/>
              </a:rPr>
              <a:t>Brainstorm the external factors that could threaten your operations</a:t>
            </a:r>
          </a:p>
          <a:p>
            <a:pPr algn="l"/>
            <a:endParaRPr lang="en-CA" sz="1000" b="0" i="0" dirty="0">
              <a:solidFill>
                <a:srgbClr val="747E7E"/>
              </a:solidFill>
              <a:effectLst/>
              <a:latin typeface="Arial" panose="020B0604020202020204" pitchFamily="34" charset="0"/>
              <a:cs typeface="Arial" panose="020B0604020202020204" pitchFamily="34" charset="0"/>
            </a:endParaRPr>
          </a:p>
          <a:p>
            <a:pPr algn="l">
              <a:buFont typeface="+mj-lt"/>
              <a:buAutoNum type="arabicPeriod" startAt="7"/>
            </a:pPr>
            <a:r>
              <a:rPr lang="en-CA" sz="1400" b="1" i="0" dirty="0">
                <a:solidFill>
                  <a:srgbClr val="747E7E"/>
                </a:solidFill>
                <a:effectLst/>
                <a:latin typeface="Arial" panose="020B0604020202020204" pitchFamily="34" charset="0"/>
                <a:cs typeface="Arial" panose="020B0604020202020204" pitchFamily="34" charset="0"/>
              </a:rPr>
              <a:t>Create a priority list from the SWOT</a:t>
            </a:r>
            <a:endParaRPr lang="en-CA" sz="1400" b="0" i="0" dirty="0">
              <a:solidFill>
                <a:srgbClr val="747E7E"/>
              </a:solidFill>
              <a:effectLst/>
              <a:latin typeface="Arial" panose="020B0604020202020204" pitchFamily="34" charset="0"/>
              <a:cs typeface="Arial" panose="020B0604020202020204" pitchFamily="34" charset="0"/>
            </a:endParaRPr>
          </a:p>
          <a:p>
            <a:pPr algn="l"/>
            <a:r>
              <a:rPr lang="en-CA" sz="1400" b="0" i="0" dirty="0">
                <a:solidFill>
                  <a:schemeClr val="tx1">
                    <a:lumMod val="65000"/>
                    <a:lumOff val="35000"/>
                  </a:schemeClr>
                </a:solidFill>
                <a:effectLst/>
                <a:latin typeface="Arial" panose="020B0604020202020204" pitchFamily="34" charset="0"/>
                <a:cs typeface="Arial" panose="020B0604020202020204" pitchFamily="34" charset="0"/>
              </a:rPr>
              <a:t>After completing the last step, separate each list into quadrants. Place them side by side with each other to have an idea flow of how your business is running and the issues to address. This way you’re able to coherently organize your strengths, weaknesses, and external leverages so your brain will quickly think through how to overcome the challenges.</a:t>
            </a:r>
          </a:p>
        </p:txBody>
      </p:sp>
      <p:sp>
        <p:nvSpPr>
          <p:cNvPr id="4" name="Slide Number Placeholder 3">
            <a:extLst>
              <a:ext uri="{FF2B5EF4-FFF2-40B4-BE49-F238E27FC236}">
                <a16:creationId xmlns:a16="http://schemas.microsoft.com/office/drawing/2014/main" id="{F158BC7C-9BB5-795F-9ED5-0EAA4133CE37}"/>
              </a:ext>
            </a:extLst>
          </p:cNvPr>
          <p:cNvSpPr>
            <a:spLocks noGrp="1"/>
          </p:cNvSpPr>
          <p:nvPr>
            <p:ph type="sldNum" sz="quarter" idx="12"/>
          </p:nvPr>
        </p:nvSpPr>
        <p:spPr/>
        <p:txBody>
          <a:bodyPr/>
          <a:lstStyle/>
          <a:p>
            <a:fld id="{10929F7D-3FCB-4D4C-8776-D5652F8171DA}" type="slidenum">
              <a:rPr lang="en-GB" smtClean="0"/>
              <a:t>4</a:t>
            </a:fld>
            <a:endParaRPr lang="en-GB"/>
          </a:p>
        </p:txBody>
      </p:sp>
    </p:spTree>
    <p:extLst>
      <p:ext uri="{BB962C8B-B14F-4D97-AF65-F5344CB8AC3E}">
        <p14:creationId xmlns:p14="http://schemas.microsoft.com/office/powerpoint/2010/main" val="380944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FC1-1612-1838-9570-5C64168848B2}"/>
              </a:ext>
            </a:extLst>
          </p:cNvPr>
          <p:cNvSpPr>
            <a:spLocks noGrp="1"/>
          </p:cNvSpPr>
          <p:nvPr>
            <p:ph type="title"/>
          </p:nvPr>
        </p:nvSpPr>
        <p:spPr>
          <a:xfrm>
            <a:off x="471488" y="486836"/>
            <a:ext cx="5915025" cy="1224733"/>
          </a:xfrm>
        </p:spPr>
        <p:txBody>
          <a:bodyPr/>
          <a:lstStyle/>
          <a:p>
            <a:r>
              <a:rPr lang="en-GB" dirty="0">
                <a:solidFill>
                  <a:schemeClr val="tx1">
                    <a:lumMod val="65000"/>
                    <a:lumOff val="35000"/>
                  </a:schemeClr>
                </a:solidFill>
              </a:rPr>
              <a:t>You’ve done your SWOT analysis, now what?</a:t>
            </a:r>
          </a:p>
        </p:txBody>
      </p:sp>
      <p:sp>
        <p:nvSpPr>
          <p:cNvPr id="3" name="Content Placeholder 2">
            <a:extLst>
              <a:ext uri="{FF2B5EF4-FFF2-40B4-BE49-F238E27FC236}">
                <a16:creationId xmlns:a16="http://schemas.microsoft.com/office/drawing/2014/main" id="{6FA76D35-03DC-03F5-76E9-0F678636DCE0}"/>
              </a:ext>
            </a:extLst>
          </p:cNvPr>
          <p:cNvSpPr>
            <a:spLocks noGrp="1"/>
          </p:cNvSpPr>
          <p:nvPr>
            <p:ph idx="1"/>
          </p:nvPr>
        </p:nvSpPr>
        <p:spPr>
          <a:xfrm>
            <a:off x="471487" y="2426677"/>
            <a:ext cx="5915025" cy="1981200"/>
          </a:xfrm>
        </p:spPr>
        <p:txBody>
          <a:bodyPr>
            <a:normAutofit/>
          </a:bodyPr>
          <a:lstStyle/>
          <a:p>
            <a:pPr marL="0" indent="0" algn="l">
              <a:buNone/>
            </a:pPr>
            <a:r>
              <a:rPr lang="en-CA" sz="1600" b="0" i="0" dirty="0">
                <a:solidFill>
                  <a:schemeClr val="tx1">
                    <a:lumMod val="65000"/>
                    <a:lumOff val="35000"/>
                  </a:schemeClr>
                </a:solidFill>
                <a:effectLst/>
                <a:latin typeface="Arial" panose="020B0604020202020204" pitchFamily="34" charset="0"/>
                <a:cs typeface="Arial" panose="020B0604020202020204" pitchFamily="34" charset="0"/>
              </a:rPr>
              <a:t>Now that you have done your analysis, your organization has the opportunity create a roadmap to turn threats into opportunities and weaknesses into strengths.</a:t>
            </a:r>
          </a:p>
          <a:p>
            <a:pPr marL="0" indent="0" algn="l">
              <a:buNone/>
            </a:pPr>
            <a:r>
              <a:rPr lang="en-CA" sz="1600" b="0" i="0" dirty="0">
                <a:solidFill>
                  <a:schemeClr val="tx1">
                    <a:lumMod val="65000"/>
                    <a:lumOff val="35000"/>
                  </a:schemeClr>
                </a:solidFill>
                <a:effectLst/>
                <a:latin typeface="Arial" panose="020B0604020202020204" pitchFamily="34" charset="0"/>
                <a:cs typeface="Arial" panose="020B0604020202020204" pitchFamily="34" charset="0"/>
              </a:rPr>
              <a:t>A</a:t>
            </a:r>
            <a:r>
              <a:rPr lang="en-CA" sz="1600" dirty="0">
                <a:solidFill>
                  <a:schemeClr val="tx1">
                    <a:lumMod val="65000"/>
                    <a:lumOff val="35000"/>
                  </a:schemeClr>
                </a:solidFill>
                <a:latin typeface="Arial" panose="020B0604020202020204" pitchFamily="34" charset="0"/>
                <a:cs typeface="Arial" panose="020B0604020202020204" pitchFamily="34" charset="0"/>
              </a:rPr>
              <a:t>fter conducting a thorough SWOT analysis, your team should be in a position to determine how best to move forward, what projects to direct energy into and what interests to pursue to further your business as you grow.</a:t>
            </a:r>
            <a:endParaRPr lang="en-CA" sz="1600" b="0" i="0" dirty="0">
              <a:solidFill>
                <a:schemeClr val="tx1">
                  <a:lumMod val="65000"/>
                  <a:lumOff val="35000"/>
                </a:schemeClr>
              </a:solidFill>
              <a:effectLst/>
              <a:latin typeface="Arial" panose="020B0604020202020204" pitchFamily="34" charset="0"/>
              <a:cs typeface="Arial" panose="020B0604020202020204" pitchFamily="34" charset="0"/>
            </a:endParaRPr>
          </a:p>
          <a:p>
            <a:pPr marL="0" indent="0">
              <a:buNone/>
            </a:pPr>
            <a:endParaRPr lang="en-GB" dirty="0"/>
          </a:p>
        </p:txBody>
      </p:sp>
      <p:pic>
        <p:nvPicPr>
          <p:cNvPr id="7" name="Picture 6" descr="Text&#10;&#10;Description automatically generated">
            <a:extLst>
              <a:ext uri="{FF2B5EF4-FFF2-40B4-BE49-F238E27FC236}">
                <a16:creationId xmlns:a16="http://schemas.microsoft.com/office/drawing/2014/main" id="{8E6EB7D2-7D09-548A-B8FE-099ECFFBA52A}"/>
              </a:ext>
            </a:extLst>
          </p:cNvPr>
          <p:cNvPicPr>
            <a:picLocks noChangeAspect="1"/>
          </p:cNvPicPr>
          <p:nvPr/>
        </p:nvPicPr>
        <p:blipFill rotWithShape="1">
          <a:blip r:embed="rId2">
            <a:extLst>
              <a:ext uri="{28A0092B-C50C-407E-A947-70E740481C1C}">
                <a14:useLocalDpi xmlns:a14="http://schemas.microsoft.com/office/drawing/2010/main" val="0"/>
              </a:ext>
            </a:extLst>
          </a:blip>
          <a:srcRect l="18410" r="16363" b="-1"/>
          <a:stretch/>
        </p:blipFill>
        <p:spPr>
          <a:xfrm>
            <a:off x="3097082" y="5295194"/>
            <a:ext cx="3760918" cy="3848806"/>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8" name="Slide Number Placeholder 7">
            <a:extLst>
              <a:ext uri="{FF2B5EF4-FFF2-40B4-BE49-F238E27FC236}">
                <a16:creationId xmlns:a16="http://schemas.microsoft.com/office/drawing/2014/main" id="{860AAC71-0D07-BFDC-0EC0-5758C9EE3E25}"/>
              </a:ext>
            </a:extLst>
          </p:cNvPr>
          <p:cNvSpPr>
            <a:spLocks noGrp="1"/>
          </p:cNvSpPr>
          <p:nvPr>
            <p:ph type="sldNum" sz="quarter" idx="12"/>
          </p:nvPr>
        </p:nvSpPr>
        <p:spPr/>
        <p:txBody>
          <a:bodyPr/>
          <a:lstStyle/>
          <a:p>
            <a:fld id="{10929F7D-3FCB-4D4C-8776-D5652F8171DA}" type="slidenum">
              <a:rPr lang="en-GB" smtClean="0"/>
              <a:t>5</a:t>
            </a:fld>
            <a:endParaRPr lang="en-GB"/>
          </a:p>
        </p:txBody>
      </p:sp>
    </p:spTree>
    <p:extLst>
      <p:ext uri="{BB962C8B-B14F-4D97-AF65-F5344CB8AC3E}">
        <p14:creationId xmlns:p14="http://schemas.microsoft.com/office/powerpoint/2010/main" val="14385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DD37DD-B124-E77C-A651-069812993402}"/>
              </a:ext>
            </a:extLst>
          </p:cNvPr>
          <p:cNvSpPr>
            <a:spLocks noGrp="1"/>
          </p:cNvSpPr>
          <p:nvPr>
            <p:ph type="sldNum" sz="quarter" idx="12"/>
          </p:nvPr>
        </p:nvSpPr>
        <p:spPr/>
        <p:txBody>
          <a:bodyPr/>
          <a:lstStyle/>
          <a:p>
            <a:fld id="{10929F7D-3FCB-4D4C-8776-D5652F8171DA}" type="slidenum">
              <a:rPr lang="en-GB" smtClean="0"/>
              <a:t>6</a:t>
            </a:fld>
            <a:endParaRPr lang="en-GB"/>
          </a:p>
        </p:txBody>
      </p:sp>
      <p:sp>
        <p:nvSpPr>
          <p:cNvPr id="5" name="TextBox 4">
            <a:extLst>
              <a:ext uri="{FF2B5EF4-FFF2-40B4-BE49-F238E27FC236}">
                <a16:creationId xmlns:a16="http://schemas.microsoft.com/office/drawing/2014/main" id="{455CB02C-3176-B2AC-222E-270795AFC8A6}"/>
              </a:ext>
            </a:extLst>
          </p:cNvPr>
          <p:cNvSpPr txBox="1"/>
          <p:nvPr/>
        </p:nvSpPr>
        <p:spPr>
          <a:xfrm>
            <a:off x="529768" y="527538"/>
            <a:ext cx="5636431" cy="369332"/>
          </a:xfrm>
          <a:prstGeom prst="rect">
            <a:avLst/>
          </a:prstGeom>
          <a:noFill/>
        </p:spPr>
        <p:txBody>
          <a:bodyPr wrap="square" rtlCol="0">
            <a:spAutoFit/>
          </a:bodyPr>
          <a:lstStyle/>
          <a:p>
            <a:r>
              <a:rPr lang="en-GB" dirty="0"/>
              <a:t>SWOT ANALYSIS WORKSHEET – COMPANY NAME </a:t>
            </a:r>
          </a:p>
        </p:txBody>
      </p:sp>
      <p:grpSp>
        <p:nvGrpSpPr>
          <p:cNvPr id="21" name="Group 20">
            <a:extLst>
              <a:ext uri="{FF2B5EF4-FFF2-40B4-BE49-F238E27FC236}">
                <a16:creationId xmlns:a16="http://schemas.microsoft.com/office/drawing/2014/main" id="{53CE05F8-6CF3-C0D3-2929-50875A29F409}"/>
              </a:ext>
            </a:extLst>
          </p:cNvPr>
          <p:cNvGrpSpPr/>
          <p:nvPr/>
        </p:nvGrpSpPr>
        <p:grpSpPr>
          <a:xfrm>
            <a:off x="517735" y="1299996"/>
            <a:ext cx="5648464" cy="6308665"/>
            <a:chOff x="517735" y="1299996"/>
            <a:chExt cx="5648464" cy="6308665"/>
          </a:xfrm>
        </p:grpSpPr>
        <p:grpSp>
          <p:nvGrpSpPr>
            <p:cNvPr id="20" name="Group 19">
              <a:extLst>
                <a:ext uri="{FF2B5EF4-FFF2-40B4-BE49-F238E27FC236}">
                  <a16:creationId xmlns:a16="http://schemas.microsoft.com/office/drawing/2014/main" id="{1F945224-B215-B7E0-B8F4-73D65B5C9108}"/>
                </a:ext>
              </a:extLst>
            </p:cNvPr>
            <p:cNvGrpSpPr/>
            <p:nvPr/>
          </p:nvGrpSpPr>
          <p:grpSpPr>
            <a:xfrm>
              <a:off x="517735" y="1299996"/>
              <a:ext cx="5648464" cy="6308665"/>
              <a:chOff x="517735" y="1299996"/>
              <a:chExt cx="5648464" cy="6308665"/>
            </a:xfrm>
          </p:grpSpPr>
          <p:sp>
            <p:nvSpPr>
              <p:cNvPr id="6" name="Rectangle 5">
                <a:extLst>
                  <a:ext uri="{FF2B5EF4-FFF2-40B4-BE49-F238E27FC236}">
                    <a16:creationId xmlns:a16="http://schemas.microsoft.com/office/drawing/2014/main" id="{0467F2AE-F2DD-4D7D-8694-0424C980E30C}"/>
                  </a:ext>
                </a:extLst>
              </p:cNvPr>
              <p:cNvSpPr/>
              <p:nvPr/>
            </p:nvSpPr>
            <p:spPr>
              <a:xfrm>
                <a:off x="517735" y="1299996"/>
                <a:ext cx="2839183" cy="3122635"/>
              </a:xfrm>
              <a:prstGeom prst="rect">
                <a:avLst/>
              </a:prstGeom>
              <a:solidFill>
                <a:schemeClr val="accent1">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a:extLst>
                  <a:ext uri="{FF2B5EF4-FFF2-40B4-BE49-F238E27FC236}">
                    <a16:creationId xmlns:a16="http://schemas.microsoft.com/office/drawing/2014/main" id="{E3E2BB00-4207-0F88-E340-13629D013A9F}"/>
                  </a:ext>
                </a:extLst>
              </p:cNvPr>
              <p:cNvSpPr/>
              <p:nvPr/>
            </p:nvSpPr>
            <p:spPr>
              <a:xfrm>
                <a:off x="520739" y="4504470"/>
                <a:ext cx="2848575" cy="30941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Rectangle 7">
                <a:extLst>
                  <a:ext uri="{FF2B5EF4-FFF2-40B4-BE49-F238E27FC236}">
                    <a16:creationId xmlns:a16="http://schemas.microsoft.com/office/drawing/2014/main" id="{5C2F2ED8-8614-DCE7-954C-3AC852EB02EA}"/>
                  </a:ext>
                </a:extLst>
              </p:cNvPr>
              <p:cNvSpPr/>
              <p:nvPr/>
            </p:nvSpPr>
            <p:spPr>
              <a:xfrm>
                <a:off x="3429000" y="4503809"/>
                <a:ext cx="2737199" cy="3094189"/>
              </a:xfrm>
              <a:prstGeom prst="rect">
                <a:avLst/>
              </a:prstGeom>
              <a:solidFill>
                <a:srgbClr val="CC0000">
                  <a:alpha val="30000"/>
                </a:srgbClr>
              </a:solidFill>
              <a:ln>
                <a:solidFill>
                  <a:srgbClr val="CC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Rectangle 8">
                <a:extLst>
                  <a:ext uri="{FF2B5EF4-FFF2-40B4-BE49-F238E27FC236}">
                    <a16:creationId xmlns:a16="http://schemas.microsoft.com/office/drawing/2014/main" id="{F7543429-3DEA-6F66-F193-D1C93C99C3D5}"/>
                  </a:ext>
                </a:extLst>
              </p:cNvPr>
              <p:cNvSpPr/>
              <p:nvPr/>
            </p:nvSpPr>
            <p:spPr>
              <a:xfrm>
                <a:off x="3429000" y="1312985"/>
                <a:ext cx="2708797" cy="3122635"/>
              </a:xfrm>
              <a:prstGeom prst="rect">
                <a:avLst/>
              </a:prstGeom>
              <a:solidFill>
                <a:srgbClr val="FF9900">
                  <a:alpha val="30196"/>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1" name="TextBox 10">
                <a:extLst>
                  <a:ext uri="{FF2B5EF4-FFF2-40B4-BE49-F238E27FC236}">
                    <a16:creationId xmlns:a16="http://schemas.microsoft.com/office/drawing/2014/main" id="{4804C507-FE29-128F-887B-806DA6C59015}"/>
                  </a:ext>
                </a:extLst>
              </p:cNvPr>
              <p:cNvSpPr txBox="1"/>
              <p:nvPr/>
            </p:nvSpPr>
            <p:spPr>
              <a:xfrm>
                <a:off x="529768" y="1338704"/>
                <a:ext cx="2802616" cy="369332"/>
              </a:xfrm>
              <a:prstGeom prst="rect">
                <a:avLst/>
              </a:prstGeom>
              <a:noFill/>
            </p:spPr>
            <p:txBody>
              <a:bodyPr wrap="square" rtlCol="0">
                <a:spAutoFit/>
              </a:bodyPr>
              <a:lstStyle/>
              <a:p>
                <a:pPr algn="ctr"/>
                <a:r>
                  <a:rPr lang="en-GB" dirty="0"/>
                  <a:t>STRENGTHS</a:t>
                </a:r>
              </a:p>
            </p:txBody>
          </p:sp>
          <p:sp>
            <p:nvSpPr>
              <p:cNvPr id="13" name="TextBox 12">
                <a:extLst>
                  <a:ext uri="{FF2B5EF4-FFF2-40B4-BE49-F238E27FC236}">
                    <a16:creationId xmlns:a16="http://schemas.microsoft.com/office/drawing/2014/main" id="{0299FC53-D8FC-D3FC-3C7D-2AFA251A06C3}"/>
                  </a:ext>
                </a:extLst>
              </p:cNvPr>
              <p:cNvSpPr txBox="1"/>
              <p:nvPr/>
            </p:nvSpPr>
            <p:spPr>
              <a:xfrm>
                <a:off x="529768" y="7224989"/>
                <a:ext cx="2820899" cy="369332"/>
              </a:xfrm>
              <a:prstGeom prst="rect">
                <a:avLst/>
              </a:prstGeom>
              <a:noFill/>
            </p:spPr>
            <p:txBody>
              <a:bodyPr wrap="square" rtlCol="0">
                <a:spAutoFit/>
              </a:bodyPr>
              <a:lstStyle/>
              <a:p>
                <a:pPr algn="ctr"/>
                <a:r>
                  <a:rPr lang="en-GB" dirty="0"/>
                  <a:t>OPPORTUNITIES </a:t>
                </a:r>
              </a:p>
            </p:txBody>
          </p:sp>
          <p:sp>
            <p:nvSpPr>
              <p:cNvPr id="14" name="TextBox 13">
                <a:extLst>
                  <a:ext uri="{FF2B5EF4-FFF2-40B4-BE49-F238E27FC236}">
                    <a16:creationId xmlns:a16="http://schemas.microsoft.com/office/drawing/2014/main" id="{0145B99D-B5CC-99EB-AE41-EF21CEBF299B}"/>
                  </a:ext>
                </a:extLst>
              </p:cNvPr>
              <p:cNvSpPr txBox="1"/>
              <p:nvPr/>
            </p:nvSpPr>
            <p:spPr>
              <a:xfrm>
                <a:off x="3423632" y="7239329"/>
                <a:ext cx="2742567" cy="369332"/>
              </a:xfrm>
              <a:prstGeom prst="rect">
                <a:avLst/>
              </a:prstGeom>
              <a:noFill/>
            </p:spPr>
            <p:txBody>
              <a:bodyPr wrap="square" rtlCol="0">
                <a:spAutoFit/>
              </a:bodyPr>
              <a:lstStyle/>
              <a:p>
                <a:pPr algn="ctr"/>
                <a:r>
                  <a:rPr lang="en-GB" dirty="0"/>
                  <a:t>THREATS</a:t>
                </a:r>
                <a:r>
                  <a:rPr lang="en-GB" sz="1013" dirty="0"/>
                  <a:t> </a:t>
                </a:r>
              </a:p>
            </p:txBody>
          </p:sp>
        </p:grpSp>
        <p:sp>
          <p:nvSpPr>
            <p:cNvPr id="10" name="Oval 9">
              <a:extLst>
                <a:ext uri="{FF2B5EF4-FFF2-40B4-BE49-F238E27FC236}">
                  <a16:creationId xmlns:a16="http://schemas.microsoft.com/office/drawing/2014/main" id="{DB51E9D0-1872-D9CB-DCAB-3CF7F80FE732}"/>
                </a:ext>
              </a:extLst>
            </p:cNvPr>
            <p:cNvSpPr/>
            <p:nvPr/>
          </p:nvSpPr>
          <p:spPr>
            <a:xfrm>
              <a:off x="3008042" y="4115428"/>
              <a:ext cx="746697" cy="734820"/>
            </a:xfrm>
            <a:prstGeom prst="ellipse">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 	</a:t>
              </a:r>
            </a:p>
          </p:txBody>
        </p:sp>
      </p:grpSp>
      <p:sp>
        <p:nvSpPr>
          <p:cNvPr id="12" name="TextBox 11">
            <a:extLst>
              <a:ext uri="{FF2B5EF4-FFF2-40B4-BE49-F238E27FC236}">
                <a16:creationId xmlns:a16="http://schemas.microsoft.com/office/drawing/2014/main" id="{33CB7382-FFAF-11F8-EFA6-85E9F962286A}"/>
              </a:ext>
            </a:extLst>
          </p:cNvPr>
          <p:cNvSpPr txBox="1"/>
          <p:nvPr/>
        </p:nvSpPr>
        <p:spPr>
          <a:xfrm>
            <a:off x="3462770" y="1312985"/>
            <a:ext cx="2708797" cy="369332"/>
          </a:xfrm>
          <a:prstGeom prst="rect">
            <a:avLst/>
          </a:prstGeom>
          <a:noFill/>
        </p:spPr>
        <p:txBody>
          <a:bodyPr wrap="square" rtlCol="0">
            <a:spAutoFit/>
          </a:bodyPr>
          <a:lstStyle/>
          <a:p>
            <a:pPr algn="ctr"/>
            <a:r>
              <a:rPr lang="en-GB" dirty="0"/>
              <a:t>WEAKNESSES</a:t>
            </a:r>
            <a:r>
              <a:rPr lang="en-GB" sz="1013" dirty="0"/>
              <a:t> </a:t>
            </a:r>
          </a:p>
        </p:txBody>
      </p:sp>
      <p:sp>
        <p:nvSpPr>
          <p:cNvPr id="15" name="TextBox 14">
            <a:extLst>
              <a:ext uri="{FF2B5EF4-FFF2-40B4-BE49-F238E27FC236}">
                <a16:creationId xmlns:a16="http://schemas.microsoft.com/office/drawing/2014/main" id="{15D0DC13-11BA-E065-1250-B663065F0238}"/>
              </a:ext>
            </a:extLst>
          </p:cNvPr>
          <p:cNvSpPr txBox="1"/>
          <p:nvPr/>
        </p:nvSpPr>
        <p:spPr>
          <a:xfrm>
            <a:off x="3074859" y="4341942"/>
            <a:ext cx="613064" cy="300082"/>
          </a:xfrm>
          <a:prstGeom prst="rect">
            <a:avLst/>
          </a:prstGeom>
          <a:noFill/>
        </p:spPr>
        <p:txBody>
          <a:bodyPr wrap="square" rtlCol="0">
            <a:spAutoFit/>
          </a:bodyPr>
          <a:lstStyle/>
          <a:p>
            <a:pPr algn="ctr"/>
            <a:r>
              <a:rPr lang="en-GB" sz="1350" dirty="0">
                <a:solidFill>
                  <a:schemeClr val="bg1"/>
                </a:solidFill>
              </a:rPr>
              <a:t>SWOT</a:t>
            </a:r>
          </a:p>
        </p:txBody>
      </p:sp>
      <p:sp>
        <p:nvSpPr>
          <p:cNvPr id="16" name="TextBox 15">
            <a:extLst>
              <a:ext uri="{FF2B5EF4-FFF2-40B4-BE49-F238E27FC236}">
                <a16:creationId xmlns:a16="http://schemas.microsoft.com/office/drawing/2014/main" id="{68BFC27A-0224-8419-C009-FBEDF6A5B23C}"/>
              </a:ext>
            </a:extLst>
          </p:cNvPr>
          <p:cNvSpPr txBox="1"/>
          <p:nvPr/>
        </p:nvSpPr>
        <p:spPr>
          <a:xfrm>
            <a:off x="783370" y="1792970"/>
            <a:ext cx="2416828" cy="2464930"/>
          </a:xfrm>
          <a:prstGeom prst="rect">
            <a:avLst/>
          </a:prstGeom>
          <a:noFill/>
        </p:spPr>
        <p:txBody>
          <a:bodyPr wrap="square" rtlCol="0">
            <a:spAutoFit/>
          </a:bodyPr>
          <a:lstStyle/>
          <a:p>
            <a:endParaRPr lang="en-GB" dirty="0"/>
          </a:p>
        </p:txBody>
      </p:sp>
      <p:sp>
        <p:nvSpPr>
          <p:cNvPr id="17" name="TextBox 16">
            <a:extLst>
              <a:ext uri="{FF2B5EF4-FFF2-40B4-BE49-F238E27FC236}">
                <a16:creationId xmlns:a16="http://schemas.microsoft.com/office/drawing/2014/main" id="{18C2651F-3D0D-6598-54AC-D9027AD02E7A}"/>
              </a:ext>
            </a:extLst>
          </p:cNvPr>
          <p:cNvSpPr txBox="1"/>
          <p:nvPr/>
        </p:nvSpPr>
        <p:spPr>
          <a:xfrm>
            <a:off x="3649614" y="1708036"/>
            <a:ext cx="2416828" cy="2464930"/>
          </a:xfrm>
          <a:prstGeom prst="rect">
            <a:avLst/>
          </a:prstGeom>
          <a:noFill/>
        </p:spPr>
        <p:txBody>
          <a:bodyPr wrap="square" rtlCol="0">
            <a:spAutoFit/>
          </a:bodyPr>
          <a:lstStyle/>
          <a:p>
            <a:endParaRPr lang="en-GB" dirty="0"/>
          </a:p>
        </p:txBody>
      </p:sp>
      <p:sp>
        <p:nvSpPr>
          <p:cNvPr id="18" name="TextBox 17">
            <a:extLst>
              <a:ext uri="{FF2B5EF4-FFF2-40B4-BE49-F238E27FC236}">
                <a16:creationId xmlns:a16="http://schemas.microsoft.com/office/drawing/2014/main" id="{3BCC7299-E16B-195D-2AFC-2B92EFF8B8F0}"/>
              </a:ext>
            </a:extLst>
          </p:cNvPr>
          <p:cNvSpPr txBox="1"/>
          <p:nvPr/>
        </p:nvSpPr>
        <p:spPr>
          <a:xfrm>
            <a:off x="691801" y="4707540"/>
            <a:ext cx="2425138" cy="2513111"/>
          </a:xfrm>
          <a:prstGeom prst="rect">
            <a:avLst/>
          </a:prstGeom>
          <a:noFill/>
        </p:spPr>
        <p:txBody>
          <a:bodyPr wrap="square" rtlCol="0">
            <a:spAutoFit/>
          </a:bodyPr>
          <a:lstStyle/>
          <a:p>
            <a:endParaRPr lang="en-GB" dirty="0"/>
          </a:p>
        </p:txBody>
      </p:sp>
      <p:sp>
        <p:nvSpPr>
          <p:cNvPr id="19" name="TextBox 18">
            <a:extLst>
              <a:ext uri="{FF2B5EF4-FFF2-40B4-BE49-F238E27FC236}">
                <a16:creationId xmlns:a16="http://schemas.microsoft.com/office/drawing/2014/main" id="{81A313AC-52B9-0B2C-D1B1-39631CEE07DD}"/>
              </a:ext>
            </a:extLst>
          </p:cNvPr>
          <p:cNvSpPr txBox="1"/>
          <p:nvPr/>
        </p:nvSpPr>
        <p:spPr>
          <a:xfrm>
            <a:off x="3641304" y="4759608"/>
            <a:ext cx="2425138" cy="2513111"/>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844649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1627</TotalTime>
  <Words>540</Words>
  <Application>Microsoft Office PowerPoint</Application>
  <PresentationFormat>Letter Paper (8.5x11 in)</PresentationFormat>
  <Paragraphs>61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SWOT ANALYSIS WORKSHEET</vt:lpstr>
      <vt:lpstr>What is a SWOT analysis?</vt:lpstr>
      <vt:lpstr>Components of a SWOT analysis </vt:lpstr>
      <vt:lpstr>How to conduct a SWOT analysis</vt:lpstr>
      <vt:lpstr>You’ve done your SWOT analysis, now what?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Teamwork360</dc:creator>
  <cp:lastModifiedBy>Teamwork360</cp:lastModifiedBy>
  <cp:revision>8</cp:revision>
  <dcterms:created xsi:type="dcterms:W3CDTF">2022-07-17T19:44:40Z</dcterms:created>
  <dcterms:modified xsi:type="dcterms:W3CDTF">2022-07-18T22:51:43Z</dcterms:modified>
</cp:coreProperties>
</file>